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s/slide169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slides/slide194.xml" ContentType="application/vnd.openxmlformats-officedocument.presentationml.slide+xml"/>
  <Override PartName="/ppt/slides/slide99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Default Extension="xlsx" ContentType="application/vnd.openxmlformats-officedocument.spreadsheetml.sheet"/>
  <Override PartName="/ppt/charts/chart3.xml" ContentType="application/vnd.openxmlformats-officedocument.drawingml.chart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07.xml" ContentType="application/vnd.openxmlformats-officedocument.presentationml.slide+xml"/>
  <Override PartName="/ppt/slides/slide125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72.xml" ContentType="application/vnd.openxmlformats-officedocument.presentationml.slide+xml"/>
  <Override PartName="/ppt/slides/slide190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48.xml" ContentType="application/vnd.openxmlformats-officedocument.presentationml.slide+xml"/>
  <Override PartName="/ppt/slides/slide66.xml" ContentType="application/vnd.openxmlformats-officedocument.presentationml.slide+xml"/>
  <Override PartName="/ppt/slides/slide95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32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55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62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188.xml" ContentType="application/vnd.openxmlformats-officedocument.presentationml.slide+xml"/>
  <Override PartName="/ppt/slides/slide119.xml" ContentType="application/vnd.openxmlformats-officedocument.presentationml.slide+xml"/>
  <Override PartName="/ppt/slides/slide148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s/slide195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89.xml" ContentType="application/vnd.openxmlformats-officedocument.presentationml.slide+xml"/>
  <Override PartName="/ppt/slides/slide108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55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charts/chart4.xml" ContentType="application/vnd.openxmlformats-officedocument.drawingml.chart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slides/slide96.xml" ContentType="application/vnd.openxmlformats-officedocument.presentationml.slide+xml"/>
  <Override PartName="/ppt/slides/slide115.xml" ContentType="application/vnd.openxmlformats-officedocument.presentationml.slide+xml"/>
  <Override PartName="/ppt/slides/slide144.xml" ContentType="application/vnd.openxmlformats-officedocument.presentationml.slide+xml"/>
  <Override PartName="/ppt/slides/slide162.xml" ContentType="application/vnd.openxmlformats-officedocument.presentationml.slide+xml"/>
  <Override PartName="/ppt/slides/slide191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51.xml" ContentType="application/vnd.openxmlformats-officedocument.presentationml.slide+xml"/>
  <Override PartName="/ppt/slides/slide180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s/slide140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78.xml" ContentType="application/vnd.openxmlformats-officedocument.presentationml.slide+xml"/>
  <Override PartName="/ppt/slides/slide196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138.xml" ContentType="application/vnd.openxmlformats-officedocument.presentationml.slide+xml"/>
  <Override PartName="/ppt/slides/slide167.xml" ContentType="application/vnd.openxmlformats-officedocument.presentationml.slide+xml"/>
  <Override PartName="/ppt/slides/slide185.xml" ContentType="application/vnd.openxmlformats-officedocument.presentationml.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74.xml" ContentType="application/vnd.openxmlformats-officedocument.presentationml.slide+xml"/>
  <Override PartName="/ppt/slides/slide192.xml" ContentType="application/vnd.openxmlformats-officedocument.presentationml.slide+xml"/>
  <Override PartName="/ppt/charts/chart5.xml" ContentType="application/vnd.openxmlformats-officedocument.drawingml.chart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s/slide163.xml" ContentType="application/vnd.openxmlformats-officedocument.presentationml.slide+xml"/>
  <Override PartName="/ppt/slides/slide181.xml" ContentType="application/vnd.openxmlformats-officedocument.presentationml.slide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170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s/slide20.xml" ContentType="application/vnd.openxmlformats-officedocument.presentationml.slide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slides/slide186.xml" ContentType="application/vnd.openxmlformats-officedocument.presentationml.slide+xml"/>
  <Override PartName="/ppt/charts/chart6.xml" ContentType="application/vnd.openxmlformats-officedocument.drawingml.chart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193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charts/chart2.xml" ContentType="application/vnd.openxmlformats-officedocument.drawingml.chart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s/slide32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98"/>
  </p:notesMasterIdLst>
  <p:sldIdLst>
    <p:sldId id="256" r:id="rId2"/>
    <p:sldId id="257" r:id="rId3"/>
    <p:sldId id="451" r:id="rId4"/>
    <p:sldId id="258" r:id="rId5"/>
    <p:sldId id="453" r:id="rId6"/>
    <p:sldId id="452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  <p:sldId id="287" r:id="rId34"/>
    <p:sldId id="288" r:id="rId35"/>
    <p:sldId id="289" r:id="rId36"/>
    <p:sldId id="290" r:id="rId37"/>
    <p:sldId id="291" r:id="rId38"/>
    <p:sldId id="292" r:id="rId39"/>
    <p:sldId id="293" r:id="rId40"/>
    <p:sldId id="294" r:id="rId41"/>
    <p:sldId id="295" r:id="rId42"/>
    <p:sldId id="296" r:id="rId43"/>
    <p:sldId id="297" r:id="rId44"/>
    <p:sldId id="298" r:id="rId45"/>
    <p:sldId id="299" r:id="rId46"/>
    <p:sldId id="300" r:id="rId47"/>
    <p:sldId id="301" r:id="rId48"/>
    <p:sldId id="302" r:id="rId49"/>
    <p:sldId id="303" r:id="rId50"/>
    <p:sldId id="304" r:id="rId51"/>
    <p:sldId id="305" r:id="rId52"/>
    <p:sldId id="306" r:id="rId53"/>
    <p:sldId id="307" r:id="rId54"/>
    <p:sldId id="308" r:id="rId55"/>
    <p:sldId id="309" r:id="rId56"/>
    <p:sldId id="310" r:id="rId57"/>
    <p:sldId id="311" r:id="rId58"/>
    <p:sldId id="312" r:id="rId59"/>
    <p:sldId id="313" r:id="rId60"/>
    <p:sldId id="314" r:id="rId61"/>
    <p:sldId id="315" r:id="rId62"/>
    <p:sldId id="316" r:id="rId63"/>
    <p:sldId id="317" r:id="rId64"/>
    <p:sldId id="318" r:id="rId65"/>
    <p:sldId id="319" r:id="rId66"/>
    <p:sldId id="320" r:id="rId67"/>
    <p:sldId id="321" r:id="rId68"/>
    <p:sldId id="322" r:id="rId69"/>
    <p:sldId id="323" r:id="rId70"/>
    <p:sldId id="324" r:id="rId71"/>
    <p:sldId id="325" r:id="rId72"/>
    <p:sldId id="326" r:id="rId73"/>
    <p:sldId id="327" r:id="rId74"/>
    <p:sldId id="328" r:id="rId75"/>
    <p:sldId id="329" r:id="rId76"/>
    <p:sldId id="330" r:id="rId77"/>
    <p:sldId id="331" r:id="rId78"/>
    <p:sldId id="332" r:id="rId79"/>
    <p:sldId id="333" r:id="rId80"/>
    <p:sldId id="334" r:id="rId81"/>
    <p:sldId id="335" r:id="rId82"/>
    <p:sldId id="336" r:id="rId83"/>
    <p:sldId id="337" r:id="rId84"/>
    <p:sldId id="338" r:id="rId85"/>
    <p:sldId id="339" r:id="rId86"/>
    <p:sldId id="340" r:id="rId87"/>
    <p:sldId id="341" r:id="rId88"/>
    <p:sldId id="342" r:id="rId89"/>
    <p:sldId id="343" r:id="rId90"/>
    <p:sldId id="344" r:id="rId91"/>
    <p:sldId id="345" r:id="rId92"/>
    <p:sldId id="346" r:id="rId93"/>
    <p:sldId id="347" r:id="rId94"/>
    <p:sldId id="348" r:id="rId95"/>
    <p:sldId id="349" r:id="rId96"/>
    <p:sldId id="350" r:id="rId97"/>
    <p:sldId id="351" r:id="rId98"/>
    <p:sldId id="352" r:id="rId99"/>
    <p:sldId id="353" r:id="rId100"/>
    <p:sldId id="354" r:id="rId101"/>
    <p:sldId id="355" r:id="rId102"/>
    <p:sldId id="356" r:id="rId103"/>
    <p:sldId id="357" r:id="rId104"/>
    <p:sldId id="358" r:id="rId105"/>
    <p:sldId id="359" r:id="rId106"/>
    <p:sldId id="360" r:id="rId107"/>
    <p:sldId id="361" r:id="rId108"/>
    <p:sldId id="362" r:id="rId109"/>
    <p:sldId id="363" r:id="rId110"/>
    <p:sldId id="364" r:id="rId111"/>
    <p:sldId id="365" r:id="rId112"/>
    <p:sldId id="366" r:id="rId113"/>
    <p:sldId id="367" r:id="rId114"/>
    <p:sldId id="368" r:id="rId115"/>
    <p:sldId id="369" r:id="rId116"/>
    <p:sldId id="370" r:id="rId117"/>
    <p:sldId id="371" r:id="rId118"/>
    <p:sldId id="372" r:id="rId119"/>
    <p:sldId id="373" r:id="rId120"/>
    <p:sldId id="374" r:id="rId121"/>
    <p:sldId id="375" r:id="rId122"/>
    <p:sldId id="376" r:id="rId123"/>
    <p:sldId id="377" r:id="rId124"/>
    <p:sldId id="378" r:id="rId125"/>
    <p:sldId id="379" r:id="rId126"/>
    <p:sldId id="380" r:id="rId127"/>
    <p:sldId id="381" r:id="rId128"/>
    <p:sldId id="382" r:id="rId129"/>
    <p:sldId id="383" r:id="rId130"/>
    <p:sldId id="384" r:id="rId131"/>
    <p:sldId id="385" r:id="rId132"/>
    <p:sldId id="386" r:id="rId133"/>
    <p:sldId id="387" r:id="rId134"/>
    <p:sldId id="388" r:id="rId135"/>
    <p:sldId id="389" r:id="rId136"/>
    <p:sldId id="390" r:id="rId137"/>
    <p:sldId id="391" r:id="rId138"/>
    <p:sldId id="392" r:id="rId139"/>
    <p:sldId id="393" r:id="rId140"/>
    <p:sldId id="394" r:id="rId141"/>
    <p:sldId id="395" r:id="rId142"/>
    <p:sldId id="396" r:id="rId143"/>
    <p:sldId id="397" r:id="rId144"/>
    <p:sldId id="398" r:id="rId145"/>
    <p:sldId id="399" r:id="rId146"/>
    <p:sldId id="400" r:id="rId147"/>
    <p:sldId id="401" r:id="rId148"/>
    <p:sldId id="402" r:id="rId149"/>
    <p:sldId id="403" r:id="rId150"/>
    <p:sldId id="404" r:id="rId151"/>
    <p:sldId id="405" r:id="rId152"/>
    <p:sldId id="406" r:id="rId153"/>
    <p:sldId id="407" r:id="rId154"/>
    <p:sldId id="408" r:id="rId155"/>
    <p:sldId id="409" r:id="rId156"/>
    <p:sldId id="410" r:id="rId157"/>
    <p:sldId id="411" r:id="rId158"/>
    <p:sldId id="412" r:id="rId159"/>
    <p:sldId id="413" r:id="rId160"/>
    <p:sldId id="414" r:id="rId161"/>
    <p:sldId id="415" r:id="rId162"/>
    <p:sldId id="416" r:id="rId163"/>
    <p:sldId id="417" r:id="rId164"/>
    <p:sldId id="418" r:id="rId165"/>
    <p:sldId id="419" r:id="rId166"/>
    <p:sldId id="420" r:id="rId167"/>
    <p:sldId id="421" r:id="rId168"/>
    <p:sldId id="422" r:id="rId169"/>
    <p:sldId id="423" r:id="rId170"/>
    <p:sldId id="424" r:id="rId171"/>
    <p:sldId id="425" r:id="rId172"/>
    <p:sldId id="426" r:id="rId173"/>
    <p:sldId id="427" r:id="rId174"/>
    <p:sldId id="428" r:id="rId175"/>
    <p:sldId id="429" r:id="rId176"/>
    <p:sldId id="430" r:id="rId177"/>
    <p:sldId id="431" r:id="rId178"/>
    <p:sldId id="432" r:id="rId179"/>
    <p:sldId id="433" r:id="rId180"/>
    <p:sldId id="434" r:id="rId181"/>
    <p:sldId id="435" r:id="rId182"/>
    <p:sldId id="436" r:id="rId183"/>
    <p:sldId id="437" r:id="rId184"/>
    <p:sldId id="438" r:id="rId185"/>
    <p:sldId id="439" r:id="rId186"/>
    <p:sldId id="440" r:id="rId187"/>
    <p:sldId id="441" r:id="rId188"/>
    <p:sldId id="442" r:id="rId189"/>
    <p:sldId id="443" r:id="rId190"/>
    <p:sldId id="444" r:id="rId191"/>
    <p:sldId id="445" r:id="rId192"/>
    <p:sldId id="446" r:id="rId193"/>
    <p:sldId id="447" r:id="rId194"/>
    <p:sldId id="448" r:id="rId195"/>
    <p:sldId id="449" r:id="rId196"/>
    <p:sldId id="450" r:id="rId197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7646" autoAdjust="0"/>
    <p:restoredTop sz="94660"/>
  </p:normalViewPr>
  <p:slideViewPr>
    <p:cSldViewPr showGuides="1">
      <p:cViewPr>
        <p:scale>
          <a:sx n="75" d="100"/>
          <a:sy n="75" d="100"/>
        </p:scale>
        <p:origin x="-2430" y="-76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196" Type="http://schemas.openxmlformats.org/officeDocument/2006/relationships/slide" Target="slides/slide195.xml"/><Relationship Id="rId200" Type="http://schemas.openxmlformats.org/officeDocument/2006/relationships/viewProps" Target="viewProp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1" Type="http://schemas.openxmlformats.org/officeDocument/2006/relationships/theme" Target="theme/theme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notesMaster" Target="notesMasters/notesMaster1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tableStyles" Target="tableStyle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8789285541762367"/>
          <c:y val="1.9801980198020609E-3"/>
          <c:w val="0.51210714458238737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Reach  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</c:spPr>
          <c:dPt>
            <c:idx val="2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3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4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6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8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10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16"/>
            <c:spPr>
              <a:solidFill>
                <a:schemeClr val="tx2"/>
              </a:solidFill>
              <a:ln w="25400">
                <a:noFill/>
              </a:ln>
            </c:spPr>
          </c:dPt>
          <c:dPt>
            <c:idx val="18"/>
            <c:spPr>
              <a:solidFill>
                <a:schemeClr val="tx2"/>
              </a:solidFill>
              <a:ln w="25400">
                <a:noFill/>
              </a:ln>
            </c:spPr>
          </c:dPt>
          <c:dLbls>
            <c:numFmt formatCode="#,##0&quot; т.ч.&quot;" sourceLinked="0"/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900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Sheet1!$A$2:$A$21</c:f>
              <c:strCache>
                <c:ptCount val="20"/>
                <c:pt idx="0">
                  <c:v>Яндекс (30 проектов)</c:v>
                </c:pt>
                <c:pt idx="1">
                  <c:v>Mail.ru (30 проектов)</c:v>
                </c:pt>
                <c:pt idx="2">
                  <c:v>Vk.com</c:v>
                </c:pt>
                <c:pt idx="3">
                  <c:v>Google (ru+com)</c:v>
                </c:pt>
                <c:pt idx="4">
                  <c:v>Youtube.com</c:v>
                </c:pt>
                <c:pt idx="5">
                  <c:v>Odnoklassniki.ru</c:v>
                </c:pt>
                <c:pt idx="6">
                  <c:v>Wikipedia.org</c:v>
                </c:pt>
                <c:pt idx="7">
                  <c:v>Avito.ru</c:v>
                </c:pt>
                <c:pt idx="8">
                  <c:v>Facebook.com</c:v>
                </c:pt>
                <c:pt idx="9">
                  <c:v>LiveJournal.com</c:v>
                </c:pt>
                <c:pt idx="10">
                  <c:v>Blogspot (com+ru)</c:v>
                </c:pt>
                <c:pt idx="11">
                  <c:v>Gismeteo.ru</c:v>
                </c:pt>
                <c:pt idx="12">
                  <c:v>Kinopoisk.ru</c:v>
                </c:pt>
                <c:pt idx="13">
                  <c:v>Ria.ru</c:v>
                </c:pt>
                <c:pt idx="14">
                  <c:v>Vesti.ru</c:v>
                </c:pt>
                <c:pt idx="15">
                  <c:v>Rbc.ru</c:v>
                </c:pt>
                <c:pt idx="16">
                  <c:v>Liveinternet.ru</c:v>
                </c:pt>
                <c:pt idx="17">
                  <c:v>Rambler (17 проектов)</c:v>
                </c:pt>
                <c:pt idx="18">
                  <c:v>Rutracker.org</c:v>
                </c:pt>
                <c:pt idx="19">
                  <c:v>Rg.ru</c:v>
                </c:pt>
              </c:strCache>
            </c:strRef>
          </c:cat>
          <c:val>
            <c:numRef>
              <c:f>Sheet1!$B$2:$B$21</c:f>
              <c:numCache>
                <c:formatCode>0.0</c:formatCode>
                <c:ptCount val="20"/>
                <c:pt idx="0">
                  <c:v>36204.800000000003</c:v>
                </c:pt>
                <c:pt idx="1">
                  <c:v>35750.699999999997</c:v>
                </c:pt>
                <c:pt idx="2">
                  <c:v>31449.8</c:v>
                </c:pt>
                <c:pt idx="3">
                  <c:v>30121.9</c:v>
                </c:pt>
                <c:pt idx="4">
                  <c:v>27616.3</c:v>
                </c:pt>
                <c:pt idx="5">
                  <c:v>22833</c:v>
                </c:pt>
                <c:pt idx="6">
                  <c:v>22216.5</c:v>
                </c:pt>
                <c:pt idx="7">
                  <c:v>17524.099999999984</c:v>
                </c:pt>
                <c:pt idx="8">
                  <c:v>15492.7</c:v>
                </c:pt>
                <c:pt idx="9">
                  <c:v>13603.4</c:v>
                </c:pt>
                <c:pt idx="10">
                  <c:v>11264.7</c:v>
                </c:pt>
                <c:pt idx="11">
                  <c:v>10685.4</c:v>
                </c:pt>
                <c:pt idx="12">
                  <c:v>10518.7</c:v>
                </c:pt>
                <c:pt idx="13">
                  <c:v>10258.299999999992</c:v>
                </c:pt>
                <c:pt idx="14">
                  <c:v>9885</c:v>
                </c:pt>
                <c:pt idx="15">
                  <c:v>9828.7000000000007</c:v>
                </c:pt>
                <c:pt idx="16">
                  <c:v>9701.2000000000007</c:v>
                </c:pt>
                <c:pt idx="17">
                  <c:v>9470.299999999992</c:v>
                </c:pt>
                <c:pt idx="18">
                  <c:v>8819.5</c:v>
                </c:pt>
                <c:pt idx="19">
                  <c:v>8550.6</c:v>
                </c:pt>
              </c:numCache>
            </c:numRef>
          </c:val>
        </c:ser>
        <c:dLbls>
          <c:showVal val="1"/>
        </c:dLbls>
        <c:gapWidth val="50"/>
        <c:axId val="85098496"/>
        <c:axId val="85100032"/>
      </c:barChart>
      <c:catAx>
        <c:axId val="85098496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525">
            <a:noFill/>
          </a:ln>
        </c:spPr>
        <c:txPr>
          <a:bodyPr rot="0" vert="horz"/>
          <a:lstStyle/>
          <a:p>
            <a:pPr>
              <a:defRPr sz="900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85100032"/>
        <c:crosses val="autoZero"/>
        <c:lblAlgn val="ctr"/>
        <c:lblOffset val="100"/>
        <c:tickLblSkip val="1"/>
        <c:tickMarkSkip val="1"/>
      </c:catAx>
      <c:valAx>
        <c:axId val="85100032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85098496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6044624746450302"/>
          <c:y val="1.9801980198020635E-3"/>
          <c:w val="0.54158215010139732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Average Daily Reach  </c:v>
                </c:pt>
              </c:strCache>
            </c:strRef>
          </c:tx>
          <c:spPr>
            <a:solidFill>
              <a:schemeClr val="tx2"/>
            </a:solidFill>
            <a:ln w="25265">
              <a:noFill/>
            </a:ln>
          </c:spPr>
          <c:dPt>
            <c:idx val="0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4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7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8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0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1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3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6"/>
            <c:spPr>
              <a:solidFill>
                <a:schemeClr val="accent1"/>
              </a:solidFill>
              <a:ln w="25265">
                <a:noFill/>
              </a:ln>
            </c:spPr>
          </c:dPt>
          <c:dPt>
            <c:idx val="19"/>
            <c:spPr>
              <a:solidFill>
                <a:schemeClr val="accent1"/>
              </a:solidFill>
              <a:ln w="25265">
                <a:noFill/>
              </a:ln>
            </c:spPr>
          </c:dPt>
          <c:dLbls>
            <c:dLbl>
              <c:idx val="17"/>
              <c:layout>
                <c:manualLayout>
                  <c:x val="7.27402066337356E-3"/>
                  <c:y val="2.6133744855966292E-3"/>
                </c:manualLayout>
              </c:layout>
              <c:showVal val="1"/>
            </c:dLbl>
            <c:dLbl>
              <c:idx val="18"/>
              <c:layout>
                <c:manualLayout>
                  <c:x val="7.2740206633736303E-3"/>
                  <c:y val="-5.2257201646090734E-3"/>
                </c:manualLayout>
              </c:layout>
              <c:showVal val="1"/>
            </c:dLbl>
            <c:numFmt formatCode="#,##0&quot; т.ч.&quot;" sourceLinked="0"/>
            <c:spPr>
              <a:noFill/>
              <a:ln w="25265">
                <a:noFill/>
              </a:ln>
            </c:spPr>
            <c:txPr>
              <a:bodyPr/>
              <a:lstStyle/>
              <a:p>
                <a:pPr>
                  <a:defRPr sz="895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Sheet1!$A$2:$A$21</c:f>
              <c:strCache>
                <c:ptCount val="20"/>
                <c:pt idx="0">
                  <c:v>Яндекс (30 проектов)</c:v>
                </c:pt>
                <c:pt idx="1">
                  <c:v>Mail.ru (30 проектов)</c:v>
                </c:pt>
                <c:pt idx="2">
                  <c:v>Vk.com</c:v>
                </c:pt>
                <c:pt idx="3">
                  <c:v>Google (ru+com)</c:v>
                </c:pt>
                <c:pt idx="4">
                  <c:v>Odnoklassniki.ru</c:v>
                </c:pt>
                <c:pt idx="5">
                  <c:v>Youtube.com</c:v>
                </c:pt>
                <c:pt idx="6">
                  <c:v>Wikipedia.org</c:v>
                </c:pt>
                <c:pt idx="7">
                  <c:v>Avito.ru</c:v>
                </c:pt>
                <c:pt idx="8">
                  <c:v>Rambler (17 проектов)</c:v>
                </c:pt>
                <c:pt idx="9">
                  <c:v>Facebook.com</c:v>
                </c:pt>
                <c:pt idx="10">
                  <c:v>Gismeteo.ru</c:v>
                </c:pt>
                <c:pt idx="11">
                  <c:v>LiveJournal.com</c:v>
                </c:pt>
                <c:pt idx="12">
                  <c:v>Fotostrana.ru</c:v>
                </c:pt>
                <c:pt idx="13">
                  <c:v>Rbc.ru</c:v>
                </c:pt>
                <c:pt idx="14">
                  <c:v>Worldoftanks.ru</c:v>
                </c:pt>
                <c:pt idx="15">
                  <c:v>Aliexpress.com</c:v>
                </c:pt>
                <c:pt idx="16">
                  <c:v>Kinopoisk.ru</c:v>
                </c:pt>
                <c:pt idx="17">
                  <c:v>Twitter.com</c:v>
                </c:pt>
                <c:pt idx="18">
                  <c:v>Rutracker.org</c:v>
                </c:pt>
                <c:pt idx="19">
                  <c:v>Ria.ru</c:v>
                </c:pt>
              </c:strCache>
            </c:strRef>
          </c:cat>
          <c:val>
            <c:numRef>
              <c:f>Sheet1!$B$2:$B$21</c:f>
              <c:numCache>
                <c:formatCode>0.0</c:formatCode>
                <c:ptCount val="20"/>
                <c:pt idx="0">
                  <c:v>20125.2</c:v>
                </c:pt>
                <c:pt idx="1">
                  <c:v>17474.3</c:v>
                </c:pt>
                <c:pt idx="2">
                  <c:v>16874.599999999984</c:v>
                </c:pt>
                <c:pt idx="3">
                  <c:v>9634.7000000000007</c:v>
                </c:pt>
                <c:pt idx="4">
                  <c:v>9572.5</c:v>
                </c:pt>
                <c:pt idx="5">
                  <c:v>7142.8</c:v>
                </c:pt>
                <c:pt idx="6">
                  <c:v>3430.2</c:v>
                </c:pt>
                <c:pt idx="7">
                  <c:v>2953.3</c:v>
                </c:pt>
                <c:pt idx="8">
                  <c:v>2729.3</c:v>
                </c:pt>
                <c:pt idx="9">
                  <c:v>2652.5</c:v>
                </c:pt>
                <c:pt idx="10">
                  <c:v>2174.5</c:v>
                </c:pt>
                <c:pt idx="11">
                  <c:v>1939.8</c:v>
                </c:pt>
                <c:pt idx="12">
                  <c:v>1679.7</c:v>
                </c:pt>
                <c:pt idx="13">
                  <c:v>1500.9</c:v>
                </c:pt>
                <c:pt idx="14">
                  <c:v>1315.2</c:v>
                </c:pt>
                <c:pt idx="15">
                  <c:v>1204.3</c:v>
                </c:pt>
                <c:pt idx="16">
                  <c:v>1193.8</c:v>
                </c:pt>
                <c:pt idx="17">
                  <c:v>1106.5999999999999</c:v>
                </c:pt>
                <c:pt idx="18">
                  <c:v>1069.7</c:v>
                </c:pt>
                <c:pt idx="19">
                  <c:v>1029.7</c:v>
                </c:pt>
              </c:numCache>
            </c:numRef>
          </c:val>
        </c:ser>
        <c:dLbls>
          <c:showVal val="1"/>
        </c:dLbls>
        <c:gapWidth val="50"/>
        <c:axId val="84347520"/>
        <c:axId val="85119360"/>
      </c:barChart>
      <c:catAx>
        <c:axId val="84347520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475">
            <a:noFill/>
          </a:ln>
        </c:spPr>
        <c:txPr>
          <a:bodyPr rot="0" vert="horz"/>
          <a:lstStyle/>
          <a:p>
            <a:pPr>
              <a:defRPr sz="89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85119360"/>
        <c:crosses val="autoZero"/>
        <c:lblAlgn val="ctr"/>
        <c:lblOffset val="100"/>
        <c:tickLblSkip val="1"/>
        <c:tickMarkSkip val="1"/>
      </c:catAx>
      <c:valAx>
        <c:axId val="85119360"/>
        <c:scaling>
          <c:orientation val="minMax"/>
          <c:max val="80000"/>
          <c:min val="0"/>
        </c:scaling>
        <c:delete val="1"/>
        <c:axPos val="t"/>
        <c:numFmt formatCode="0.0" sourceLinked="1"/>
        <c:majorTickMark val="none"/>
        <c:tickLblPos val="none"/>
        <c:crossAx val="84347520"/>
        <c:crosses val="autoZero"/>
        <c:crossBetween val="between"/>
        <c:majorUnit val="20000"/>
      </c:valAx>
      <c:spPr>
        <a:noFill/>
        <a:ln w="25265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995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5951417004049488"/>
          <c:y val="1.9801980198020635E-3"/>
          <c:w val="0.54251012145748956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Average Weekly Reach  </c:v>
                </c:pt>
              </c:strCache>
            </c:strRef>
          </c:tx>
          <c:spPr>
            <a:solidFill>
              <a:schemeClr val="accent1"/>
            </a:solidFill>
            <a:ln w="25258">
              <a:noFill/>
            </a:ln>
          </c:spPr>
          <c:dPt>
            <c:idx val="2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3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4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6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8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16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17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18"/>
            <c:spPr>
              <a:solidFill>
                <a:schemeClr val="tx2"/>
              </a:solidFill>
              <a:ln w="25258">
                <a:noFill/>
              </a:ln>
            </c:spPr>
          </c:dPt>
          <c:dPt>
            <c:idx val="19"/>
            <c:spPr>
              <a:solidFill>
                <a:schemeClr val="tx2"/>
              </a:solidFill>
              <a:ln w="25258">
                <a:noFill/>
              </a:ln>
            </c:spPr>
          </c:dPt>
          <c:dLbls>
            <c:numFmt formatCode="#,##0&quot; т.ч.&quot;" sourceLinked="0"/>
            <c:spPr>
              <a:noFill/>
              <a:ln w="25258">
                <a:noFill/>
              </a:ln>
            </c:spPr>
            <c:txPr>
              <a:bodyPr/>
              <a:lstStyle/>
              <a:p>
                <a:pPr>
                  <a:defRPr sz="895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Sheet1!$A$2:$A$21</c:f>
              <c:strCache>
                <c:ptCount val="20"/>
                <c:pt idx="0">
                  <c:v>Яндекс (30 проектов)</c:v>
                </c:pt>
                <c:pt idx="1">
                  <c:v>Mail.ru (30 проектов)</c:v>
                </c:pt>
                <c:pt idx="2">
                  <c:v>Vk.com</c:v>
                </c:pt>
                <c:pt idx="3">
                  <c:v>Google (ru+com)</c:v>
                </c:pt>
                <c:pt idx="4">
                  <c:v>Youtube.com</c:v>
                </c:pt>
                <c:pt idx="5">
                  <c:v>Odnoklassniki.ru</c:v>
                </c:pt>
                <c:pt idx="6">
                  <c:v>Wikipedia.org</c:v>
                </c:pt>
                <c:pt idx="7">
                  <c:v>Avito.ru</c:v>
                </c:pt>
                <c:pt idx="8">
                  <c:v>Facebook.com</c:v>
                </c:pt>
                <c:pt idx="9">
                  <c:v>LiveJournal.com</c:v>
                </c:pt>
                <c:pt idx="10">
                  <c:v>Gismeteo.ru</c:v>
                </c:pt>
                <c:pt idx="11">
                  <c:v>Rambler (17 проектов)</c:v>
                </c:pt>
                <c:pt idx="12">
                  <c:v>Rbc.ru</c:v>
                </c:pt>
                <c:pt idx="13">
                  <c:v>Kinopoisk.ru</c:v>
                </c:pt>
                <c:pt idx="14">
                  <c:v>Ria.ru</c:v>
                </c:pt>
                <c:pt idx="15">
                  <c:v>Vesti.ru</c:v>
                </c:pt>
                <c:pt idx="16">
                  <c:v>Blogspot (com+ru)</c:v>
                </c:pt>
                <c:pt idx="17">
                  <c:v>Rutracker.org</c:v>
                </c:pt>
                <c:pt idx="18">
                  <c:v>Aliexpress.com</c:v>
                </c:pt>
                <c:pt idx="19">
                  <c:v>Liveinternet.ru</c:v>
                </c:pt>
              </c:strCache>
            </c:strRef>
          </c:cat>
          <c:val>
            <c:numRef>
              <c:f>Sheet1!$B$2:$B$21</c:f>
              <c:numCache>
                <c:formatCode>0.0</c:formatCode>
                <c:ptCount val="20"/>
                <c:pt idx="0">
                  <c:v>30949.8</c:v>
                </c:pt>
                <c:pt idx="1">
                  <c:v>29550.9</c:v>
                </c:pt>
                <c:pt idx="2">
                  <c:v>26386.5</c:v>
                </c:pt>
                <c:pt idx="3">
                  <c:v>21258</c:v>
                </c:pt>
                <c:pt idx="4">
                  <c:v>18312.8</c:v>
                </c:pt>
                <c:pt idx="5">
                  <c:v>16879.099999999984</c:v>
                </c:pt>
                <c:pt idx="6">
                  <c:v>12315.2</c:v>
                </c:pt>
                <c:pt idx="7">
                  <c:v>9140.9</c:v>
                </c:pt>
                <c:pt idx="8">
                  <c:v>8129</c:v>
                </c:pt>
                <c:pt idx="9">
                  <c:v>6359.1</c:v>
                </c:pt>
                <c:pt idx="10">
                  <c:v>6038</c:v>
                </c:pt>
                <c:pt idx="11">
                  <c:v>5554.8</c:v>
                </c:pt>
                <c:pt idx="12">
                  <c:v>4993.3</c:v>
                </c:pt>
                <c:pt idx="13">
                  <c:v>4736</c:v>
                </c:pt>
                <c:pt idx="14">
                  <c:v>4591.2</c:v>
                </c:pt>
                <c:pt idx="15">
                  <c:v>4395.4000000000005</c:v>
                </c:pt>
                <c:pt idx="16">
                  <c:v>4299.2</c:v>
                </c:pt>
                <c:pt idx="17">
                  <c:v>4086.9</c:v>
                </c:pt>
                <c:pt idx="18">
                  <c:v>3629</c:v>
                </c:pt>
                <c:pt idx="19">
                  <c:v>3611.3</c:v>
                </c:pt>
              </c:numCache>
            </c:numRef>
          </c:val>
        </c:ser>
        <c:dLbls>
          <c:showVal val="1"/>
        </c:dLbls>
        <c:gapWidth val="50"/>
        <c:axId val="85183488"/>
        <c:axId val="85185280"/>
      </c:barChart>
      <c:catAx>
        <c:axId val="85183488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472">
            <a:noFill/>
          </a:ln>
        </c:spPr>
        <c:txPr>
          <a:bodyPr rot="0" vert="horz"/>
          <a:lstStyle/>
          <a:p>
            <a:pPr>
              <a:defRPr sz="89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85185280"/>
        <c:crosses val="autoZero"/>
        <c:lblAlgn val="ctr"/>
        <c:lblOffset val="100"/>
        <c:tickLblSkip val="1"/>
        <c:tickMarkSkip val="1"/>
      </c:catAx>
      <c:valAx>
        <c:axId val="85185280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85183488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994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8789285541762417"/>
          <c:y val="1.9801980198020652E-3"/>
          <c:w val="0.51210714458238737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Reach  </c:v>
                </c:pt>
              </c:strCache>
            </c:strRef>
          </c:tx>
          <c:spPr>
            <a:solidFill>
              <a:schemeClr val="tx2"/>
            </a:solidFill>
            <a:ln w="25400">
              <a:noFill/>
            </a:ln>
          </c:spPr>
          <c:dLbls>
            <c:numFmt formatCode="#,##0&quot; т.ч.&quot;" sourceLinked="0"/>
            <c:spPr>
              <a:noFill/>
              <a:ln w="25400">
                <a:noFill/>
              </a:ln>
            </c:spPr>
            <c:txPr>
              <a:bodyPr/>
              <a:lstStyle/>
              <a:p>
                <a:pPr>
                  <a:defRPr sz="900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Sheet1!$A$2:$A$11</c:f>
              <c:strCache>
                <c:ptCount val="10"/>
                <c:pt idx="0">
                  <c:v>Mail.Ru Group</c:v>
                </c:pt>
                <c:pt idx="1">
                  <c:v>Яндекс</c:v>
                </c:pt>
                <c:pt idx="2">
                  <c:v>Google Sites</c:v>
                </c:pt>
                <c:pt idx="3">
                  <c:v>ВКонтакте</c:v>
                </c:pt>
                <c:pt idx="4">
                  <c:v>Rambler&amp;Co</c:v>
                </c:pt>
                <c:pt idx="5">
                  <c:v>Wikimedia foundation</c:v>
                </c:pt>
                <c:pt idx="6">
                  <c:v>Авито</c:v>
                </c:pt>
                <c:pt idx="7">
                  <c:v>РБК</c:v>
                </c:pt>
                <c:pt idx="8">
                  <c:v>Facebook</c:v>
                </c:pt>
                <c:pt idx="9">
                  <c:v>Газпром медиа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36716.300000000003</c:v>
                </c:pt>
                <c:pt idx="1">
                  <c:v>36616.6</c:v>
                </c:pt>
                <c:pt idx="2">
                  <c:v>34539.599999999999</c:v>
                </c:pt>
                <c:pt idx="3">
                  <c:v>31449.8</c:v>
                </c:pt>
                <c:pt idx="4">
                  <c:v>23598.1</c:v>
                </c:pt>
                <c:pt idx="5">
                  <c:v>22501</c:v>
                </c:pt>
                <c:pt idx="6">
                  <c:v>17524.09999999998</c:v>
                </c:pt>
                <c:pt idx="7">
                  <c:v>16533.3</c:v>
                </c:pt>
                <c:pt idx="8">
                  <c:v>15492.7</c:v>
                </c:pt>
                <c:pt idx="9">
                  <c:v>15274.7</c:v>
                </c:pt>
              </c:numCache>
            </c:numRef>
          </c:val>
        </c:ser>
        <c:dLbls>
          <c:showVal val="1"/>
        </c:dLbls>
        <c:gapWidth val="50"/>
        <c:axId val="87992192"/>
        <c:axId val="87993728"/>
      </c:barChart>
      <c:catAx>
        <c:axId val="87992192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525">
            <a:noFill/>
          </a:ln>
        </c:spPr>
        <c:txPr>
          <a:bodyPr rot="0" vert="horz"/>
          <a:lstStyle/>
          <a:p>
            <a:pPr>
              <a:defRPr sz="900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87993728"/>
        <c:crosses val="autoZero"/>
        <c:lblAlgn val="ctr"/>
        <c:lblOffset val="100"/>
        <c:tickLblSkip val="1"/>
        <c:tickMarkSkip val="1"/>
      </c:catAx>
      <c:valAx>
        <c:axId val="87993728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87992192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10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6044624746450302"/>
          <c:y val="1.980198019802067E-3"/>
          <c:w val="0.54158215010139632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Average Daily Reach  </c:v>
                </c:pt>
              </c:strCache>
            </c:strRef>
          </c:tx>
          <c:spPr>
            <a:solidFill>
              <a:schemeClr val="tx2"/>
            </a:solidFill>
            <a:ln w="25265">
              <a:noFill/>
            </a:ln>
          </c:spPr>
          <c:dLbls>
            <c:numFmt formatCode="#,##0&quot; т.ч.&quot;" sourceLinked="0"/>
            <c:spPr>
              <a:noFill/>
              <a:ln w="25265">
                <a:noFill/>
              </a:ln>
            </c:spPr>
            <c:txPr>
              <a:bodyPr/>
              <a:lstStyle/>
              <a:p>
                <a:pPr>
                  <a:defRPr sz="895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Sheet1!$A$2:$A$11</c:f>
              <c:strCache>
                <c:ptCount val="10"/>
                <c:pt idx="0">
                  <c:v>Яндекс</c:v>
                </c:pt>
                <c:pt idx="1">
                  <c:v>Mail.Ru Group</c:v>
                </c:pt>
                <c:pt idx="2">
                  <c:v>ВКонтакте</c:v>
                </c:pt>
                <c:pt idx="3">
                  <c:v>Google Sites</c:v>
                </c:pt>
                <c:pt idx="4">
                  <c:v>Rambler&amp;Co</c:v>
                </c:pt>
                <c:pt idx="5">
                  <c:v>Wikimedia foundation</c:v>
                </c:pt>
                <c:pt idx="6">
                  <c:v>Авито</c:v>
                </c:pt>
                <c:pt idx="7">
                  <c:v>Facebook</c:v>
                </c:pt>
                <c:pt idx="8">
                  <c:v>РБК</c:v>
                </c:pt>
                <c:pt idx="9">
                  <c:v>Gismeteo.ru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20493.2</c:v>
                </c:pt>
                <c:pt idx="1">
                  <c:v>20406.09999999998</c:v>
                </c:pt>
                <c:pt idx="2">
                  <c:v>16874.59999999998</c:v>
                </c:pt>
                <c:pt idx="3">
                  <c:v>13424.4</c:v>
                </c:pt>
                <c:pt idx="4">
                  <c:v>5748.3</c:v>
                </c:pt>
                <c:pt idx="5">
                  <c:v>3501.2</c:v>
                </c:pt>
                <c:pt idx="6">
                  <c:v>2953.3</c:v>
                </c:pt>
                <c:pt idx="7">
                  <c:v>2652.5</c:v>
                </c:pt>
                <c:pt idx="8">
                  <c:v>2651.3</c:v>
                </c:pt>
                <c:pt idx="9">
                  <c:v>2174.5</c:v>
                </c:pt>
              </c:numCache>
            </c:numRef>
          </c:val>
        </c:ser>
        <c:dLbls>
          <c:showVal val="1"/>
        </c:dLbls>
        <c:gapWidth val="50"/>
        <c:axId val="88056576"/>
        <c:axId val="88058112"/>
      </c:barChart>
      <c:catAx>
        <c:axId val="88056576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475">
            <a:noFill/>
          </a:ln>
        </c:spPr>
        <c:txPr>
          <a:bodyPr rot="0" vert="horz"/>
          <a:lstStyle/>
          <a:p>
            <a:pPr>
              <a:defRPr sz="89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88058112"/>
        <c:crosses val="autoZero"/>
        <c:lblAlgn val="ctr"/>
        <c:lblOffset val="100"/>
        <c:tickLblSkip val="1"/>
        <c:tickMarkSkip val="1"/>
      </c:catAx>
      <c:valAx>
        <c:axId val="88058112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88056576"/>
        <c:crosses val="autoZero"/>
        <c:crossBetween val="between"/>
      </c:valAx>
      <c:spPr>
        <a:noFill/>
        <a:ln w="25265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995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45951417004049488"/>
          <c:y val="1.9801980198020652E-3"/>
          <c:w val="0.54251012145748956"/>
          <c:h val="1"/>
        </c:manualLayout>
      </c:layout>
      <c:barChart>
        <c:barDir val="bar"/>
        <c:grouping val="clustered"/>
        <c:ser>
          <c:idx val="1"/>
          <c:order val="0"/>
          <c:tx>
            <c:strRef>
              <c:f>Sheet1!$B$1</c:f>
              <c:strCache>
                <c:ptCount val="1"/>
                <c:pt idx="0">
                  <c:v>Average Weekly Reach  </c:v>
                </c:pt>
              </c:strCache>
            </c:strRef>
          </c:tx>
          <c:spPr>
            <a:solidFill>
              <a:schemeClr val="accent1"/>
            </a:solidFill>
            <a:ln w="25258">
              <a:noFill/>
            </a:ln>
          </c:spPr>
          <c:dLbls>
            <c:numFmt formatCode="#,##0&quot; т.ч.&quot;" sourceLinked="0"/>
            <c:spPr>
              <a:noFill/>
              <a:ln w="25258">
                <a:noFill/>
              </a:ln>
            </c:spPr>
            <c:txPr>
              <a:bodyPr/>
              <a:lstStyle/>
              <a:p>
                <a:pPr>
                  <a:defRPr sz="895" b="1" i="0" u="none" strike="noStrike" baseline="0">
                    <a:solidFill>
                      <a:schemeClr val="tx1"/>
                    </a:solidFill>
                    <a:latin typeface="Arial"/>
                    <a:ea typeface="Arial"/>
                    <a:cs typeface="Arial"/>
                  </a:defRPr>
                </a:pPr>
                <a:endParaRPr lang="ru-RU"/>
              </a:p>
            </c:txPr>
            <c:showVal val="1"/>
          </c:dLbls>
          <c:cat>
            <c:strRef>
              <c:f>Sheet1!$A$2:$A$11</c:f>
              <c:strCache>
                <c:ptCount val="10"/>
                <c:pt idx="0">
                  <c:v>Mail.Ru Group</c:v>
                </c:pt>
                <c:pt idx="1">
                  <c:v>Яндекс</c:v>
                </c:pt>
                <c:pt idx="2">
                  <c:v>Google Sites</c:v>
                </c:pt>
                <c:pt idx="3">
                  <c:v>ВКонтакте</c:v>
                </c:pt>
                <c:pt idx="4">
                  <c:v>Rambler&amp;Co</c:v>
                </c:pt>
                <c:pt idx="5">
                  <c:v>Wikimedia foundation</c:v>
                </c:pt>
                <c:pt idx="6">
                  <c:v>Авито</c:v>
                </c:pt>
                <c:pt idx="7">
                  <c:v>РБК</c:v>
                </c:pt>
                <c:pt idx="8">
                  <c:v>Facebook</c:v>
                </c:pt>
                <c:pt idx="9">
                  <c:v>Газпром медиа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31755.4</c:v>
                </c:pt>
                <c:pt idx="1">
                  <c:v>31563.4</c:v>
                </c:pt>
                <c:pt idx="2">
                  <c:v>26918</c:v>
                </c:pt>
                <c:pt idx="3">
                  <c:v>26386.5</c:v>
                </c:pt>
                <c:pt idx="4">
                  <c:v>14009.4</c:v>
                </c:pt>
                <c:pt idx="5">
                  <c:v>12526.5</c:v>
                </c:pt>
                <c:pt idx="6">
                  <c:v>9140.9</c:v>
                </c:pt>
                <c:pt idx="7">
                  <c:v>8530.6</c:v>
                </c:pt>
                <c:pt idx="8">
                  <c:v>8129</c:v>
                </c:pt>
                <c:pt idx="9">
                  <c:v>7034.2</c:v>
                </c:pt>
              </c:numCache>
            </c:numRef>
          </c:val>
        </c:ser>
        <c:dLbls>
          <c:showVal val="1"/>
        </c:dLbls>
        <c:gapWidth val="50"/>
        <c:axId val="88086784"/>
        <c:axId val="88088576"/>
      </c:barChart>
      <c:catAx>
        <c:axId val="88086784"/>
        <c:scaling>
          <c:orientation val="maxMin"/>
        </c:scaling>
        <c:axPos val="l"/>
        <c:numFmt formatCode="General" sourceLinked="1"/>
        <c:majorTickMark val="none"/>
        <c:tickLblPos val="nextTo"/>
        <c:spPr>
          <a:ln w="9472">
            <a:noFill/>
          </a:ln>
        </c:spPr>
        <c:txPr>
          <a:bodyPr rot="0" vert="horz"/>
          <a:lstStyle/>
          <a:p>
            <a:pPr>
              <a:defRPr sz="895" b="1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ru-RU"/>
          </a:p>
        </c:txPr>
        <c:crossAx val="88088576"/>
        <c:crosses val="autoZero"/>
        <c:lblAlgn val="ctr"/>
        <c:lblOffset val="100"/>
        <c:tickLblSkip val="1"/>
        <c:tickMarkSkip val="1"/>
      </c:catAx>
      <c:valAx>
        <c:axId val="88088576"/>
        <c:scaling>
          <c:orientation val="minMax"/>
          <c:max val="110000"/>
          <c:min val="0"/>
        </c:scaling>
        <c:delete val="1"/>
        <c:axPos val="t"/>
        <c:numFmt formatCode="0.0" sourceLinked="1"/>
        <c:majorTickMark val="none"/>
        <c:tickLblPos val="none"/>
        <c:crossAx val="88086784"/>
        <c:crosses val="autoZero"/>
        <c:crossBetween val="between"/>
      </c:valAx>
      <c:spPr>
        <a:noFill/>
        <a:ln w="25258">
          <a:noFill/>
        </a:ln>
      </c:spPr>
    </c:plotArea>
    <c:plotVisOnly val="1"/>
    <c:dispBlanksAs val="gap"/>
  </c:chart>
  <c:spPr>
    <a:noFill/>
    <a:ln>
      <a:noFill/>
    </a:ln>
  </c:spPr>
  <c:txPr>
    <a:bodyPr/>
    <a:lstStyle/>
    <a:p>
      <a:pPr>
        <a:defRPr sz="994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ru-RU"/>
    </a:p>
  </c:txPr>
  <c:externalData r:id="rId1"/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C4EB4FC-3839-44A8-AE5E-4EFAA834826C}" type="datetimeFigureOut">
              <a:rPr lang="ru-RU" smtClean="0"/>
              <a:pPr/>
              <a:t>21.05.2014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FAEBACA-EABF-4FB4-9E63-3AE771783CAA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0335D9E-8DE6-4BE5-ABCE-75452B0C9B96}" type="slidenum">
              <a:rPr lang="ru-RU">
                <a:solidFill>
                  <a:prstClr val="black"/>
                </a:solidFill>
              </a:rPr>
              <a:pPr/>
              <a:t>1</a:t>
            </a:fld>
            <a:endParaRPr lang="ru-RU">
              <a:solidFill>
                <a:prstClr val="black"/>
              </a:solidFill>
            </a:endParaRPr>
          </a:p>
        </p:txBody>
      </p:sp>
      <p:sp>
        <p:nvSpPr>
          <p:cNvPr id="6891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91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DCD9AC0-997C-4190-B206-BCB78F847003}" type="slidenum">
              <a:rPr lang="ru-RU" smtClean="0"/>
              <a:pPr/>
              <a:t>2</a:t>
            </a:fld>
            <a:endParaRPr lang="ru-RU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AEB867E-129F-48EB-B515-B4CF9715CFF2}" type="slidenum">
              <a:rPr lang="ru-RU" smtClean="0"/>
              <a:pPr/>
              <a:t>5</a:t>
            </a:fld>
            <a:endParaRPr lang="ru-RU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1E24A6-A306-44A1-81C5-67E73598D7B4}" type="slidenum">
              <a:rPr lang="ru-RU" smtClean="0">
                <a:solidFill>
                  <a:prstClr val="black"/>
                </a:solidFill>
              </a:rPr>
              <a:pPr/>
              <a:t>6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070299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05E25B2B-72DA-42BB-9B5B-6AC2C98625C9}" type="slidenum">
              <a:rPr lang="ru-RU">
                <a:solidFill>
                  <a:prstClr val="black"/>
                </a:solidFill>
              </a:rPr>
              <a:pPr/>
              <a:t>193</a:t>
            </a:fld>
            <a:endParaRPr lang="ru-RU">
              <a:solidFill>
                <a:prstClr val="black"/>
              </a:solidFill>
            </a:endParaRPr>
          </a:p>
        </p:txBody>
      </p:sp>
      <p:sp>
        <p:nvSpPr>
          <p:cNvPr id="19458" name="Rectangle 7"/>
          <p:cNvSpPr txBox="1">
            <a:spLocks noGrp="1" noChangeArrowheads="1"/>
          </p:cNvSpPr>
          <p:nvPr/>
        </p:nvSpPr>
        <p:spPr bwMode="auto">
          <a:xfrm>
            <a:off x="3884614" y="8685214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fld id="{BE97EA68-28D2-44DC-82C4-685611859418}" type="slidenum">
              <a:rPr lang="ru-RU" sz="1200">
                <a:solidFill>
                  <a:prstClr val="black"/>
                </a:solidFill>
                <a:latin typeface="Arial" charset="0"/>
              </a:rPr>
              <a:pPr algn="r" fontAlgn="base">
                <a:spcBef>
                  <a:spcPct val="0"/>
                </a:spcBef>
                <a:spcAft>
                  <a:spcPct val="0"/>
                </a:spcAft>
              </a:pPr>
              <a:t>193</a:t>
            </a:fld>
            <a:endParaRPr lang="ru-RU" sz="120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19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1"/>
            <a:ext cx="5029200" cy="4114800"/>
          </a:xfrm>
        </p:spPr>
        <p:txBody>
          <a:bodyPr/>
          <a:lstStyle/>
          <a:p>
            <a:endParaRPr lang="ru-RU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EC141AC-F09D-45BD-B9B5-7F5BB41346B7}" type="slidenum">
              <a:rPr lang="ru-RU">
                <a:solidFill>
                  <a:prstClr val="black"/>
                </a:solidFill>
              </a:rPr>
              <a:pPr/>
              <a:t>194</a:t>
            </a:fld>
            <a:endParaRPr lang="ru-RU">
              <a:solidFill>
                <a:prstClr val="black"/>
              </a:solidFill>
            </a:endParaRPr>
          </a:p>
        </p:txBody>
      </p:sp>
      <p:sp>
        <p:nvSpPr>
          <p:cNvPr id="21506" name="Rectangle 7"/>
          <p:cNvSpPr txBox="1">
            <a:spLocks noGrp="1" noChangeArrowheads="1"/>
          </p:cNvSpPr>
          <p:nvPr/>
        </p:nvSpPr>
        <p:spPr bwMode="auto">
          <a:xfrm>
            <a:off x="3884614" y="8685214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 fontAlgn="base">
              <a:spcBef>
                <a:spcPct val="0"/>
              </a:spcBef>
              <a:spcAft>
                <a:spcPct val="0"/>
              </a:spcAft>
            </a:pPr>
            <a:fld id="{E2791773-2094-4607-991E-D3D0430CAD66}" type="slidenum">
              <a:rPr lang="ru-RU" sz="1200">
                <a:solidFill>
                  <a:prstClr val="black"/>
                </a:solidFill>
                <a:latin typeface="Arial" charset="0"/>
              </a:rPr>
              <a:pPr algn="r" fontAlgn="base">
                <a:spcBef>
                  <a:spcPct val="0"/>
                </a:spcBef>
                <a:spcAft>
                  <a:spcPct val="0"/>
                </a:spcAft>
              </a:pPr>
              <a:t>194</a:t>
            </a:fld>
            <a:endParaRPr lang="ru-RU" sz="120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1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1" y="4343401"/>
            <a:ext cx="5029200" cy="4114800"/>
          </a:xfrm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jpe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vnz_234h copy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9140825" cy="685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900113" y="4437063"/>
            <a:ext cx="7772400" cy="1470025"/>
          </a:xfrm>
        </p:spPr>
        <p:txBody>
          <a:bodyPr anchor="t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5124" name="Line 4"/>
          <p:cNvSpPr>
            <a:spLocks noChangeShapeType="1"/>
          </p:cNvSpPr>
          <p:nvPr/>
        </p:nvSpPr>
        <p:spPr bwMode="auto">
          <a:xfrm>
            <a:off x="471488" y="4418013"/>
            <a:ext cx="0" cy="2459037"/>
          </a:xfrm>
          <a:prstGeom prst="line">
            <a:avLst/>
          </a:prstGeom>
          <a:noFill/>
          <a:ln w="28575">
            <a:solidFill>
              <a:schemeClr val="accent1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pic>
        <p:nvPicPr>
          <p:cNvPr id="7" name="Рисунок 17" descr="Kantar Network.jpg"/>
          <p:cNvPicPr preferRelativeResize="0">
            <a:picLocks noChangeAspect="1"/>
          </p:cNvPicPr>
          <p:nvPr/>
        </p:nvPicPr>
        <p:blipFill>
          <a:blip r:embed="rId3" cstate="print"/>
          <a:srcRect l="4909" t="22751" r="5074" b="10513"/>
          <a:stretch>
            <a:fillRect/>
          </a:stretch>
        </p:blipFill>
        <p:spPr bwMode="auto">
          <a:xfrm>
            <a:off x="1295400" y="6327404"/>
            <a:ext cx="1951038" cy="217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4" descr="V:\COMPANY\TNS_branding\New Branding 2012\New TNS logos\TNS_logohex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935360" y="5964560"/>
            <a:ext cx="360040" cy="360040"/>
          </a:xfrm>
          <a:prstGeom prst="rect">
            <a:avLst/>
          </a:prstGeom>
          <a:noFill/>
        </p:spPr>
      </p:pic>
    </p:spTree>
  </p:cSld>
  <p:clrMapOvr>
    <a:masterClrMapping/>
  </p:clrMapOvr>
  <p:transition>
    <p:split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824663" y="55563"/>
            <a:ext cx="2122487" cy="6080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55563"/>
            <a:ext cx="6215063" cy="6080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335088"/>
            <a:ext cx="4168775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778375" y="1335088"/>
            <a:ext cx="4168775" cy="48006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55563"/>
            <a:ext cx="8534400" cy="1077912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ru-RU" smtClean="0"/>
              <a:t>Вставка рисунка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  <p:transition>
    <p:pull dir="r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2ываыcopy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0" y="0"/>
            <a:ext cx="9140825" cy="685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55563"/>
            <a:ext cx="6719888" cy="1077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335088"/>
            <a:ext cx="8489950" cy="480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250825" y="6438900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CFCD427B-E12F-4700-8C57-675A9EC1593B}" type="slidenum">
              <a:rPr lang="ru-RU" smtClean="0"/>
              <a:pPr/>
              <a:t>‹#›</a:t>
            </a:fld>
            <a:endParaRPr lang="ru-RU"/>
          </a:p>
        </p:txBody>
      </p:sp>
      <p:pic>
        <p:nvPicPr>
          <p:cNvPr id="7" name="Picture 4" descr="V:\COMPANY\TNS_branding\New Branding 2012\New TNS logos\TNS_logohex.jpg"/>
          <p:cNvPicPr>
            <a:picLocks noChangeAspect="1" noChangeArrowheads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8474074" y="6379328"/>
            <a:ext cx="432048" cy="432048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>
    <p:pull dir="r"/>
  </p:transition>
  <p:txStyles>
    <p:titleStyle>
      <a:lvl1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>
          <a:solidFill>
            <a:schemeClr val="tx1"/>
          </a:solidFill>
          <a:latin typeface="+mn-lt"/>
          <a:ea typeface="+mn-ea"/>
          <a:cs typeface="+mn-cs"/>
        </a:defRPr>
      </a:lvl1pPr>
      <a:lvl2pPr marL="711200" indent="-366713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>
          <a:solidFill>
            <a:schemeClr val="tx1"/>
          </a:solidFill>
          <a:latin typeface="+mn-lt"/>
        </a:defRPr>
      </a:lvl2pPr>
      <a:lvl3pPr marL="1069975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>
          <a:solidFill>
            <a:schemeClr val="tx1"/>
          </a:solidFill>
          <a:latin typeface="+mn-lt"/>
        </a:defRPr>
      </a:lvl3pPr>
      <a:lvl4pPr marL="1430338" indent="-358775" algn="l" rtl="0" eaLnBrk="1" fontAlgn="base" hangingPunct="1">
        <a:spcBef>
          <a:spcPct val="20000"/>
        </a:spcBef>
        <a:spcAft>
          <a:spcPct val="0"/>
        </a:spcAft>
        <a:defRPr sz="1600">
          <a:solidFill>
            <a:schemeClr val="tx1"/>
          </a:solidFill>
          <a:latin typeface="+mn-lt"/>
        </a:defRPr>
      </a:lvl4pPr>
      <a:lvl5pPr marL="17891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5pPr>
      <a:lvl6pPr marL="22463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6pPr>
      <a:lvl7pPr marL="27035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7pPr>
      <a:lvl8pPr marL="31607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8pPr>
      <a:lvl9pPr marL="3617913" indent="-357188" algn="l" rtl="0" eaLnBrk="1" fontAlgn="base" hangingPunct="1">
        <a:spcBef>
          <a:spcPct val="20000"/>
        </a:spcBef>
        <a:spcAft>
          <a:spcPct val="0"/>
        </a:spcAft>
        <a:buBlip>
          <a:blip r:embed="rId15"/>
        </a:buBlip>
        <a:defRPr sz="16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jpeg"/><Relationship Id="rId4" Type="http://schemas.openxmlformats.org/officeDocument/2006/relationships/image" Target="../media/image8.jpe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tns-global.ru/" TargetMode="Externa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slide" Target="slide18.xml"/><Relationship Id="rId18" Type="http://schemas.openxmlformats.org/officeDocument/2006/relationships/slide" Target="slide24.xml"/><Relationship Id="rId26" Type="http://schemas.openxmlformats.org/officeDocument/2006/relationships/slide" Target="slide32.xml"/><Relationship Id="rId39" Type="http://schemas.openxmlformats.org/officeDocument/2006/relationships/slide" Target="slide47.xml"/><Relationship Id="rId21" Type="http://schemas.openxmlformats.org/officeDocument/2006/relationships/slide" Target="slide27.xml"/><Relationship Id="rId34" Type="http://schemas.openxmlformats.org/officeDocument/2006/relationships/slide" Target="slide40.xml"/><Relationship Id="rId42" Type="http://schemas.openxmlformats.org/officeDocument/2006/relationships/slide" Target="slide50.xml"/><Relationship Id="rId47" Type="http://schemas.openxmlformats.org/officeDocument/2006/relationships/slide" Target="slide56.xml"/><Relationship Id="rId50" Type="http://schemas.openxmlformats.org/officeDocument/2006/relationships/slide" Target="slide67.xml"/><Relationship Id="rId55" Type="http://schemas.openxmlformats.org/officeDocument/2006/relationships/slide" Target="slide72.xml"/><Relationship Id="rId63" Type="http://schemas.openxmlformats.org/officeDocument/2006/relationships/slide" Target="slide92.xml"/><Relationship Id="rId68" Type="http://schemas.openxmlformats.org/officeDocument/2006/relationships/slide" Target="slide101.xml"/><Relationship Id="rId76" Type="http://schemas.openxmlformats.org/officeDocument/2006/relationships/slide" Target="slide110.xml"/><Relationship Id="rId84" Type="http://schemas.openxmlformats.org/officeDocument/2006/relationships/slide" Target="slide119.xml"/><Relationship Id="rId7" Type="http://schemas.openxmlformats.org/officeDocument/2006/relationships/slide" Target="slide10.xml"/><Relationship Id="rId71" Type="http://schemas.openxmlformats.org/officeDocument/2006/relationships/slide" Target="slide105.xml"/><Relationship Id="rId2" Type="http://schemas.openxmlformats.org/officeDocument/2006/relationships/notesSlide" Target="../notesSlides/notesSlide2.xml"/><Relationship Id="rId16" Type="http://schemas.openxmlformats.org/officeDocument/2006/relationships/slide" Target="slide21.xml"/><Relationship Id="rId29" Type="http://schemas.openxmlformats.org/officeDocument/2006/relationships/slide" Target="slide35.xml"/><Relationship Id="rId11" Type="http://schemas.openxmlformats.org/officeDocument/2006/relationships/slide" Target="slide16.xml"/><Relationship Id="rId24" Type="http://schemas.openxmlformats.org/officeDocument/2006/relationships/slide" Target="slide30.xml"/><Relationship Id="rId32" Type="http://schemas.openxmlformats.org/officeDocument/2006/relationships/slide" Target="slide38.xml"/><Relationship Id="rId37" Type="http://schemas.openxmlformats.org/officeDocument/2006/relationships/slide" Target="slide45.xml"/><Relationship Id="rId40" Type="http://schemas.openxmlformats.org/officeDocument/2006/relationships/slide" Target="slide48.xml"/><Relationship Id="rId45" Type="http://schemas.openxmlformats.org/officeDocument/2006/relationships/slide" Target="slide54.xml"/><Relationship Id="rId53" Type="http://schemas.openxmlformats.org/officeDocument/2006/relationships/slide" Target="slide70.xml"/><Relationship Id="rId58" Type="http://schemas.openxmlformats.org/officeDocument/2006/relationships/slide" Target="slide76.xml"/><Relationship Id="rId66" Type="http://schemas.openxmlformats.org/officeDocument/2006/relationships/slide" Target="slide99.xml"/><Relationship Id="rId74" Type="http://schemas.openxmlformats.org/officeDocument/2006/relationships/slide" Target="slide108.xml"/><Relationship Id="rId79" Type="http://schemas.openxmlformats.org/officeDocument/2006/relationships/slide" Target="slide114.xml"/><Relationship Id="rId5" Type="http://schemas.openxmlformats.org/officeDocument/2006/relationships/slide" Target="slide8.xml"/><Relationship Id="rId61" Type="http://schemas.openxmlformats.org/officeDocument/2006/relationships/slide" Target="slide90.xml"/><Relationship Id="rId82" Type="http://schemas.openxmlformats.org/officeDocument/2006/relationships/slide" Target="slide117.xml"/><Relationship Id="rId19" Type="http://schemas.openxmlformats.org/officeDocument/2006/relationships/slide" Target="slide25.xml"/><Relationship Id="rId4" Type="http://schemas.openxmlformats.org/officeDocument/2006/relationships/slide" Target="slide5.xml"/><Relationship Id="rId9" Type="http://schemas.openxmlformats.org/officeDocument/2006/relationships/slide" Target="slide12.xml"/><Relationship Id="rId14" Type="http://schemas.openxmlformats.org/officeDocument/2006/relationships/slide" Target="slide19.xml"/><Relationship Id="rId22" Type="http://schemas.openxmlformats.org/officeDocument/2006/relationships/slide" Target="slide28.xml"/><Relationship Id="rId27" Type="http://schemas.openxmlformats.org/officeDocument/2006/relationships/slide" Target="slide33.xml"/><Relationship Id="rId30" Type="http://schemas.openxmlformats.org/officeDocument/2006/relationships/slide" Target="slide36.xml"/><Relationship Id="rId35" Type="http://schemas.openxmlformats.org/officeDocument/2006/relationships/slide" Target="slide43.xml"/><Relationship Id="rId43" Type="http://schemas.openxmlformats.org/officeDocument/2006/relationships/slide" Target="slide51.xml"/><Relationship Id="rId48" Type="http://schemas.openxmlformats.org/officeDocument/2006/relationships/slide" Target="slide65.xml"/><Relationship Id="rId56" Type="http://schemas.openxmlformats.org/officeDocument/2006/relationships/slide" Target="slide74.xml"/><Relationship Id="rId64" Type="http://schemas.openxmlformats.org/officeDocument/2006/relationships/slide" Target="slide93.xml"/><Relationship Id="rId69" Type="http://schemas.openxmlformats.org/officeDocument/2006/relationships/slide" Target="slide103.xml"/><Relationship Id="rId77" Type="http://schemas.openxmlformats.org/officeDocument/2006/relationships/slide" Target="slide111.xml"/><Relationship Id="rId8" Type="http://schemas.openxmlformats.org/officeDocument/2006/relationships/slide" Target="slide11.xml"/><Relationship Id="rId51" Type="http://schemas.openxmlformats.org/officeDocument/2006/relationships/slide" Target="slide68.xml"/><Relationship Id="rId72" Type="http://schemas.openxmlformats.org/officeDocument/2006/relationships/slide" Target="slide106.xml"/><Relationship Id="rId80" Type="http://schemas.openxmlformats.org/officeDocument/2006/relationships/slide" Target="slide115.xml"/><Relationship Id="rId85" Type="http://schemas.openxmlformats.org/officeDocument/2006/relationships/slide" Target="slide120.xml"/><Relationship Id="rId3" Type="http://schemas.openxmlformats.org/officeDocument/2006/relationships/image" Target="../media/image3.png"/><Relationship Id="rId12" Type="http://schemas.openxmlformats.org/officeDocument/2006/relationships/slide" Target="slide17.xml"/><Relationship Id="rId17" Type="http://schemas.openxmlformats.org/officeDocument/2006/relationships/slide" Target="slide22.xml"/><Relationship Id="rId25" Type="http://schemas.openxmlformats.org/officeDocument/2006/relationships/slide" Target="slide31.xml"/><Relationship Id="rId33" Type="http://schemas.openxmlformats.org/officeDocument/2006/relationships/slide" Target="slide39.xml"/><Relationship Id="rId38" Type="http://schemas.openxmlformats.org/officeDocument/2006/relationships/slide" Target="slide46.xml"/><Relationship Id="rId46" Type="http://schemas.openxmlformats.org/officeDocument/2006/relationships/slide" Target="slide55.xml"/><Relationship Id="rId59" Type="http://schemas.openxmlformats.org/officeDocument/2006/relationships/slide" Target="slide77.xml"/><Relationship Id="rId67" Type="http://schemas.openxmlformats.org/officeDocument/2006/relationships/slide" Target="slide100.xml"/><Relationship Id="rId20" Type="http://schemas.openxmlformats.org/officeDocument/2006/relationships/slide" Target="slide26.xml"/><Relationship Id="rId41" Type="http://schemas.openxmlformats.org/officeDocument/2006/relationships/slide" Target="slide49.xml"/><Relationship Id="rId54" Type="http://schemas.openxmlformats.org/officeDocument/2006/relationships/slide" Target="slide71.xml"/><Relationship Id="rId62" Type="http://schemas.openxmlformats.org/officeDocument/2006/relationships/slide" Target="slide91.xml"/><Relationship Id="rId70" Type="http://schemas.openxmlformats.org/officeDocument/2006/relationships/slide" Target="slide104.xml"/><Relationship Id="rId75" Type="http://schemas.openxmlformats.org/officeDocument/2006/relationships/slide" Target="slide109.xml"/><Relationship Id="rId83" Type="http://schemas.openxmlformats.org/officeDocument/2006/relationships/slide" Target="slide118.xml"/><Relationship Id="rId1" Type="http://schemas.openxmlformats.org/officeDocument/2006/relationships/slideLayout" Target="../slideLayouts/slideLayout7.xml"/><Relationship Id="rId6" Type="http://schemas.openxmlformats.org/officeDocument/2006/relationships/slide" Target="slide9.xml"/><Relationship Id="rId15" Type="http://schemas.openxmlformats.org/officeDocument/2006/relationships/slide" Target="slide20.xml"/><Relationship Id="rId23" Type="http://schemas.openxmlformats.org/officeDocument/2006/relationships/slide" Target="slide29.xml"/><Relationship Id="rId28" Type="http://schemas.openxmlformats.org/officeDocument/2006/relationships/slide" Target="slide34.xml"/><Relationship Id="rId36" Type="http://schemas.openxmlformats.org/officeDocument/2006/relationships/slide" Target="slide44.xml"/><Relationship Id="rId49" Type="http://schemas.openxmlformats.org/officeDocument/2006/relationships/slide" Target="slide66.xml"/><Relationship Id="rId57" Type="http://schemas.openxmlformats.org/officeDocument/2006/relationships/slide" Target="slide75.xml"/><Relationship Id="rId10" Type="http://schemas.openxmlformats.org/officeDocument/2006/relationships/slide" Target="slide13.xml"/><Relationship Id="rId31" Type="http://schemas.openxmlformats.org/officeDocument/2006/relationships/slide" Target="slide37.xml"/><Relationship Id="rId44" Type="http://schemas.openxmlformats.org/officeDocument/2006/relationships/slide" Target="slide52.xml"/><Relationship Id="rId52" Type="http://schemas.openxmlformats.org/officeDocument/2006/relationships/slide" Target="slide69.xml"/><Relationship Id="rId60" Type="http://schemas.openxmlformats.org/officeDocument/2006/relationships/slide" Target="slide78.xml"/><Relationship Id="rId65" Type="http://schemas.openxmlformats.org/officeDocument/2006/relationships/slide" Target="slide98.xml"/><Relationship Id="rId73" Type="http://schemas.openxmlformats.org/officeDocument/2006/relationships/slide" Target="slide107.xml"/><Relationship Id="rId78" Type="http://schemas.openxmlformats.org/officeDocument/2006/relationships/slide" Target="slide112.xml"/><Relationship Id="rId81" Type="http://schemas.openxmlformats.org/officeDocument/2006/relationships/slide" Target="slide11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125.xml"/><Relationship Id="rId13" Type="http://schemas.openxmlformats.org/officeDocument/2006/relationships/slide" Target="slide140.xml"/><Relationship Id="rId18" Type="http://schemas.openxmlformats.org/officeDocument/2006/relationships/slide" Target="slide154.xml"/><Relationship Id="rId26" Type="http://schemas.openxmlformats.org/officeDocument/2006/relationships/slide" Target="slide171.xml"/><Relationship Id="rId3" Type="http://schemas.openxmlformats.org/officeDocument/2006/relationships/slide" Target="slide191.xml"/><Relationship Id="rId21" Type="http://schemas.openxmlformats.org/officeDocument/2006/relationships/slide" Target="slide157.xml"/><Relationship Id="rId7" Type="http://schemas.openxmlformats.org/officeDocument/2006/relationships/slide" Target="slide124.xml"/><Relationship Id="rId12" Type="http://schemas.openxmlformats.org/officeDocument/2006/relationships/slide" Target="slide134.xml"/><Relationship Id="rId17" Type="http://schemas.openxmlformats.org/officeDocument/2006/relationships/slide" Target="slide153.xml"/><Relationship Id="rId25" Type="http://schemas.openxmlformats.org/officeDocument/2006/relationships/slide" Target="slide168.xml"/><Relationship Id="rId2" Type="http://schemas.openxmlformats.org/officeDocument/2006/relationships/image" Target="../media/image3.png"/><Relationship Id="rId16" Type="http://schemas.openxmlformats.org/officeDocument/2006/relationships/slide" Target="slide144.xml"/><Relationship Id="rId20" Type="http://schemas.openxmlformats.org/officeDocument/2006/relationships/slide" Target="slide156.xml"/><Relationship Id="rId29" Type="http://schemas.openxmlformats.org/officeDocument/2006/relationships/slide" Target="slide177.xml"/><Relationship Id="rId1" Type="http://schemas.openxmlformats.org/officeDocument/2006/relationships/slideLayout" Target="../slideLayouts/slideLayout7.xml"/><Relationship Id="rId6" Type="http://schemas.openxmlformats.org/officeDocument/2006/relationships/slide" Target="slide123.xml"/><Relationship Id="rId11" Type="http://schemas.openxmlformats.org/officeDocument/2006/relationships/slide" Target="slide133.xml"/><Relationship Id="rId24" Type="http://schemas.openxmlformats.org/officeDocument/2006/relationships/slide" Target="slide161.xml"/><Relationship Id="rId32" Type="http://schemas.openxmlformats.org/officeDocument/2006/relationships/slide" Target="slide190.xml"/><Relationship Id="rId5" Type="http://schemas.openxmlformats.org/officeDocument/2006/relationships/slide" Target="slide122.xml"/><Relationship Id="rId15" Type="http://schemas.openxmlformats.org/officeDocument/2006/relationships/slide" Target="slide143.xml"/><Relationship Id="rId23" Type="http://schemas.openxmlformats.org/officeDocument/2006/relationships/slide" Target="slide159.xml"/><Relationship Id="rId28" Type="http://schemas.openxmlformats.org/officeDocument/2006/relationships/slide" Target="slide176.xml"/><Relationship Id="rId10" Type="http://schemas.openxmlformats.org/officeDocument/2006/relationships/slide" Target="slide131.xml"/><Relationship Id="rId19" Type="http://schemas.openxmlformats.org/officeDocument/2006/relationships/slide" Target="slide155.xml"/><Relationship Id="rId31" Type="http://schemas.openxmlformats.org/officeDocument/2006/relationships/slide" Target="slide189.xml"/><Relationship Id="rId4" Type="http://schemas.openxmlformats.org/officeDocument/2006/relationships/slide" Target="slide121.xml"/><Relationship Id="rId9" Type="http://schemas.openxmlformats.org/officeDocument/2006/relationships/slide" Target="slide126.xml"/><Relationship Id="rId14" Type="http://schemas.openxmlformats.org/officeDocument/2006/relationships/slide" Target="slide142.xml"/><Relationship Id="rId22" Type="http://schemas.openxmlformats.org/officeDocument/2006/relationships/slide" Target="slide158.xml"/><Relationship Id="rId27" Type="http://schemas.openxmlformats.org/officeDocument/2006/relationships/slide" Target="slide175.xml"/><Relationship Id="rId30" Type="http://schemas.openxmlformats.org/officeDocument/2006/relationships/slide" Target="slide18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6.xml"/><Relationship Id="rId4" Type="http://schemas.openxmlformats.org/officeDocument/2006/relationships/chart" Target="../charts/chart5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B56CA8F-B2D4-4D65-AEA8-F04D2649518D}" type="slidenum">
              <a:rPr lang="ru-RU">
                <a:solidFill>
                  <a:srgbClr val="E02A8F"/>
                </a:solidFill>
              </a:rPr>
              <a:pPr/>
              <a:t>1</a:t>
            </a:fld>
            <a:endParaRPr lang="ru-RU">
              <a:solidFill>
                <a:srgbClr val="E02A8F"/>
              </a:solidFill>
            </a:endParaRPr>
          </a:p>
        </p:txBody>
      </p:sp>
      <p:pic>
        <p:nvPicPr>
          <p:cNvPr id="688130" name="Picture 2" descr="w1th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3175" y="0"/>
            <a:ext cx="9140825" cy="6854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8131" name="Rectangle 3"/>
          <p:cNvSpPr>
            <a:spLocks noGrp="1" noChangeArrowheads="1"/>
          </p:cNvSpPr>
          <p:nvPr>
            <p:ph type="ctrTitle" idx="4294967295"/>
          </p:nvPr>
        </p:nvSpPr>
        <p:spPr>
          <a:xfrm>
            <a:off x="900113" y="5013325"/>
            <a:ext cx="6226175" cy="1008063"/>
          </a:xfrm>
        </p:spPr>
        <p:txBody>
          <a:bodyPr anchor="t"/>
          <a:lstStyle/>
          <a:p>
            <a:pPr>
              <a:spcBef>
                <a:spcPct val="20000"/>
              </a:spcBef>
            </a:pPr>
            <a:r>
              <a:rPr lang="en-US" dirty="0">
                <a:solidFill>
                  <a:schemeClr val="tx1"/>
                </a:solidFill>
              </a:rPr>
              <a:t>TNS Web Index</a:t>
            </a:r>
            <a:r>
              <a:rPr lang="ru-RU" dirty="0">
                <a:solidFill>
                  <a:schemeClr val="tx1"/>
                </a:solidFill>
              </a:rPr>
              <a:t>:</a:t>
            </a:r>
            <a:br>
              <a:rPr lang="ru-RU" dirty="0">
                <a:solidFill>
                  <a:schemeClr val="tx1"/>
                </a:solidFill>
              </a:rPr>
            </a:br>
            <a:r>
              <a:rPr lang="ru-RU" dirty="0">
                <a:solidFill>
                  <a:schemeClr val="tx1"/>
                </a:solidFill>
              </a:rPr>
              <a:t>Аудитория </a:t>
            </a:r>
            <a:r>
              <a:rPr lang="ru-RU" dirty="0" err="1">
                <a:solidFill>
                  <a:schemeClr val="tx1"/>
                </a:solidFill>
              </a:rPr>
              <a:t>и</a:t>
            </a:r>
            <a:r>
              <a:rPr lang="ru-RU" dirty="0" err="1" smtClean="0">
                <a:solidFill>
                  <a:schemeClr val="tx1"/>
                </a:solidFill>
              </a:rPr>
              <a:t>нтернет-проектов</a:t>
            </a:r>
            <a:endParaRPr lang="ru-RU" dirty="0">
              <a:solidFill>
                <a:schemeClr val="tx1"/>
              </a:solidFill>
            </a:endParaRPr>
          </a:p>
        </p:txBody>
      </p:sp>
      <p:sp>
        <p:nvSpPr>
          <p:cNvPr id="688134" name="Title_1"/>
          <p:cNvSpPr>
            <a:spLocks noChangeArrowheads="1"/>
          </p:cNvSpPr>
          <p:nvPr/>
        </p:nvSpPr>
        <p:spPr bwMode="auto">
          <a:xfrm>
            <a:off x="900113" y="6103938"/>
            <a:ext cx="6226175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ru-RU" smtClean="0">
                <a:solidFill>
                  <a:srgbClr val="E02A8F"/>
                </a:solidFill>
              </a:rPr>
              <a:t>Результаты исследования: Апрель 2014 </a:t>
            </a:r>
          </a:p>
          <a:p>
            <a:r>
              <a:rPr lang="ru-RU" smtClean="0">
                <a:solidFill>
                  <a:srgbClr val="E02A8F"/>
                </a:solidFill>
              </a:rPr>
              <a:t>Россия 100 000+</a:t>
            </a:r>
            <a:endParaRPr lang="ru-RU" dirty="0" smtClean="0">
              <a:solidFill>
                <a:srgbClr val="E02A8F"/>
              </a:solidFill>
            </a:endParaRPr>
          </a:p>
        </p:txBody>
      </p:sp>
      <p:pic>
        <p:nvPicPr>
          <p:cNvPr id="9" name="Picture 2" descr="W:\COMPANY\TNS_branding\Логотипы\NEW Precision Growth logos\TNS_logohex.jpg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7956376" y="5300663"/>
            <a:ext cx="792088" cy="792088"/>
          </a:xfrm>
          <a:prstGeom prst="rect">
            <a:avLst/>
          </a:prstGeom>
          <a:noFill/>
        </p:spPr>
      </p:pic>
      <p:pic>
        <p:nvPicPr>
          <p:cNvPr id="10" name="Рисунок 17" descr="Kantar Network.jpg"/>
          <p:cNvPicPr preferRelativeResize="0">
            <a:picLocks noChangeAspect="1"/>
          </p:cNvPicPr>
          <p:nvPr/>
        </p:nvPicPr>
        <p:blipFill>
          <a:blip r:embed="rId5" cstate="email"/>
          <a:srcRect l="4909" t="22751" r="5074" b="10513"/>
          <a:stretch>
            <a:fillRect/>
          </a:stretch>
        </p:blipFill>
        <p:spPr bwMode="auto">
          <a:xfrm>
            <a:off x="6660232" y="6381750"/>
            <a:ext cx="2087562" cy="233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Aif.ru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Aif.ru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5 657.6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1 873.8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Spn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547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Spn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Rollingstone.ru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5koleso.ru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734.7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458.1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362.4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Spn входят проекты: 5koleso.ru, Rollingstone.ru.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Sport-express.ru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316229"/>
                <a:gridCol w="1210949"/>
                <a:gridCol w="121094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Sport-express.ru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Футбол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Сочи 2014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2 667.1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1 366.4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893.1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837.2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662.2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1 135.2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607.7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Sport-express.ru,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Sport-express.ru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Хоккей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Баскетбол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Формула-1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443.8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Sport-express.ru,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Sports.ru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Трибуна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Футбол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1 993.0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1 127.3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847.5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Sports.ru,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Svoy.ru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Svoy.ru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1 525.0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Theoryandpractice.ru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46461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69990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Theoryandpractice.ru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Topface.com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Topface.com*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Topface //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Партнёры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439.4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2 201.6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1 038.9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Topface // Партнёры не включены в расчёт аудитории Topface.сom.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Topgearrussia.ru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Topgearrussia.ru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439.1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Translate.ru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Translate.ru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1 998.7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832.8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Trava.ru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Trava.ru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353.4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109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All.biz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All.biz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1 964.6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Tv3.ru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Tv3.ru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Tvc.ru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Tvc.ru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2 772.8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Tvigle.ru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Tvigle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Tvigle.ru*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5 310.1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2 840.6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1 926.9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768.9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Tvigle не включены в расчёт аудитории Tvigle.ru.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Tvigle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Tvigle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Premium 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Digital 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5 310.1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4 076.4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1 690.3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1 926.9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1 438.1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Tvigle,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Tvzavr.ru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Tvzavr.ru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1 716.8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Vashdosug.ru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Vashdosug.ru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745.5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Vdolevke.ru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220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Vdolevke.ru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448.9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Vidal.ru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Vidal.ru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Vk.com*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Vk.com*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31 449.8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58.6%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3 612.8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26 386.5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1 006.3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16 874.6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Данные предоставлены на основе user-centric измерения.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Vm.ru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Vm.ru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1 362.7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119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Auto.ru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Auto.ru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4 388.1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1 813.0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Wamba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Mamba //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Партнёры сайта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Mamba.ru
(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сайт)*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2 789.3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939.0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1 291.2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Mamba // Партнёры сайта не включены в расчёт аудитории Mamba.ru (сайт).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Web Prime Group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Web Prime Group
(25 проектов)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Passion.ru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Wmj.ru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3 084.4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1 848.0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1 361.0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Web Prime Group,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Yopolis.ru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Yopolis.ru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351.4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Zoomby.ru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Zoomby.ru*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Zoomby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5 456.6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3 450.8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1 888.1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1 046.9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Zoomby не включены в расчёт аудитории Zoomby.ru.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Zr.ru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Zr.ru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1 129.6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АЛП-Медиа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7730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АЛП-Медиа
(3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7ya.ru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Materinstvo.ru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Solnet.ee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2 002.3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1 338.8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491.0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605.2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АЛП-Медиа входят проекты: 7ya.ru, Materinstvo.ru, Solnet.ee.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ВГТРК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2" cy="4720608"/>
        </p:xfrm>
        <a:graphic>
          <a:graphicData uri="http://schemas.openxmlformats.org/drawingml/2006/table">
            <a:tbl>
              <a:tblPr/>
              <a:tblGrid>
                <a:gridCol w="1347647"/>
                <a:gridCol w="1374697"/>
                <a:gridCol w="1206679"/>
                <a:gridCol w="1206679"/>
                <a:gridCol w="1238033"/>
                <a:gridCol w="1206679"/>
                <a:gridCol w="131158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ВГТРК
(7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Vesti.ru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Sportbox.ru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Russia.tv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Vestifinance.ru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12 806.0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9 885.0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2 517.7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2 084.4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1 022.8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5 962.0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4 395.4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1 124.1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1 560.1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ВГТРК 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Filmpro.ru, Gmbox.ru, Russia.tv, Sportbox.ru, Vesti.ru, Vestifinance.ru, Strana.ru.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ВГТРК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Gmbox.ru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Filmpro.ru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Strana.ru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459.0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212.4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Vesti.ru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Vesti.ru*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Vesti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9 885.0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4 052.2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4 395.4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1 407.6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Vesti не включены в расчёт аудитории Vesti.ru.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Sportbox.ru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Sportbox.ru*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Sportbox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2 517.7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1 191.1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1 124.1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129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Sportbox не включены в расчёт аудитории Sportbox.ru.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Avito.ru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210949"/>
                <a:gridCol w="131622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Avito.ru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Поиск по всем категориям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Стартовая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Транспорт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17 524.1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11 455.9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8 734.5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7 194.1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5 805.2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9 140.9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5 556.0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3 882.0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3 302.0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2 537.7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2 953.3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1 620.9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1 013.7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Avito.ru,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Russia.tv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Russia.tv*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Russia.tv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2 084.4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773.8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Russia не включены в расчёт аудитории Russia.tv.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
Дождь, Слон и Большой город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Дождь, Слон и Большой город
(3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Tvrain.ru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Slon.ru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3 627.4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2 631.4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1 835.2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259.6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1 532.9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1 001.5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холдинга Дождь, Слон и Большой город входят проекты: Tvrain.ru, Slon.ru, Bg.ru.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Tvrain.ru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Tvrain.ru*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Tvrain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2 631.4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1 222.4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1 001.5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Прямой эфир Tvrain и Ролики Tvrain не включёны в расчёт аудитории Tvrain.ru.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Axel Springer Russia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Axel Springer Russia
(3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Forbes.ru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Geo.ru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3 473.6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3 228.3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1 121.4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1 033.0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Axel Springer Russia входят проекты: Forbes.ru, Geo.ru, Finanz.ru.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Hearst Shkulev Media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66912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31622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Hearst Shkulev Media
(13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Ngs.ru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E1.ru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Maximonline.ru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Wday.ru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8 627.1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2 492.3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2 459.4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1 763.7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1 227.6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3 806.3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1 107.1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1 068.7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1 156.8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91445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* В аудиторию ИД 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Hearst </a:t>
            </a:r>
            <a:r>
              <a:rPr lang="en-US" sz="900" i="1" dirty="0" err="1" smtClean="0">
                <a:solidFill>
                  <a:schemeClr val="bg2"/>
                </a:solidFill>
                <a:cs typeface="Arial" charset="0"/>
              </a:rPr>
              <a:t>Shkulev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 Media 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900" i="1" dirty="0" smtClean="0">
                <a:solidFill>
                  <a:schemeClr val="bg2"/>
                </a:solidFill>
                <a:cs typeface="Arial" charset="0"/>
              </a:rPr>
              <a:t>Barnaul-rabota.ru, E1.ru, Elle.ru, Gilcom.ru, Kem-rabota.ru, Maximonline.ru, Ngs.ru, Nn.ru, Prm.ru, Psychologies.ru, Rabota55.ru, Starhit.ru, Wday.ru.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Hearst Shkulev Media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773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Elle.ru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Psychologies.ru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Starhit.ru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1 046.9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988.5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358.5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Ngs.ru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210949"/>
                <a:gridCol w="131622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Ngs.ru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2 492.3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1 119.1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617.4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546.6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418.9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1 107.1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Ngs.ru,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Ngs.ru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Relax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Доска объявлений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Форум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Погода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302.5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299.3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Ngs.ru,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Ngs.ru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Туризм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She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Почта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Бизнес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245.0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139.6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Ngs.ru,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Ngs.ru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Карты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Паспорт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Знакомства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Поиск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79.3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55.7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139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Ngs.ru,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Avito.ru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21085"/>
                <a:gridCol w="1221085"/>
                <a:gridCol w="1252814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Для дома и дачи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Личные вещи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Бытовая электроника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Хобби и отдых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4 639.3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4 221.5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4 216.6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4 074.2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3 434.9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1 774.3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1 635.1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1 634.6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1 646.0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1 220.4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Avito.ru,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 smtClean="0"/>
              <a:t>Аудитория проектов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ИД </a:t>
            </a:r>
            <a:r>
              <a:rPr lang="ru-RU" dirty="0" err="1" smtClean="0"/>
              <a:t>Sanoma</a:t>
            </a:r>
            <a:r>
              <a:rPr lang="ru-RU" dirty="0" smtClean="0"/>
              <a:t> </a:t>
            </a:r>
            <a:r>
              <a:rPr lang="ru-RU" dirty="0" err="1" smtClean="0"/>
              <a:t>Independent</a:t>
            </a:r>
            <a:r>
              <a:rPr lang="ru-RU" dirty="0" smtClean="0"/>
              <a:t> </a:t>
            </a:r>
            <a:r>
              <a:rPr lang="ru-RU" dirty="0" err="1" smtClean="0"/>
              <a:t>Media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5013216"/>
        </p:xfrm>
        <a:graphic>
          <a:graphicData uri="http://schemas.openxmlformats.org/drawingml/2006/table">
            <a:tbl>
              <a:tblPr/>
              <a:tblGrid>
                <a:gridCol w="1336590"/>
                <a:gridCol w="1363418"/>
                <a:gridCol w="1300827"/>
                <a:gridCol w="1300827"/>
                <a:gridCol w="1196779"/>
                <a:gridCol w="1196779"/>
                <a:gridCol w="119677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Sanoma Independent Media
(11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Vedomosti.ru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Cosmo.ru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Popmech.ru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6 419.4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2 925.5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1 842.7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810.3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765.1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2 312.3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1 008.9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84244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* В аудиторию проектов ИД </a:t>
            </a:r>
            <a:r>
              <a:rPr lang="en-US" sz="1000" i="1" dirty="0" err="1" smtClean="0">
                <a:solidFill>
                  <a:schemeClr val="bg2"/>
                </a:solidFill>
                <a:cs typeface="Arial" charset="0"/>
              </a:rPr>
              <a:t>Sanoma</a:t>
            </a:r>
            <a:r>
              <a:rPr lang="en-US" sz="1000" i="1" dirty="0" smtClean="0">
                <a:solidFill>
                  <a:schemeClr val="bg2"/>
                </a:solidFill>
                <a:cs typeface="Arial" charset="0"/>
              </a:rPr>
              <a:t> Independent Media 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dirty="0" smtClean="0">
                <a:solidFill>
                  <a:schemeClr val="bg2"/>
                </a:solidFill>
                <a:cs typeface="Arial" charset="0"/>
              </a:rPr>
              <a:t>Cosmo.ru, Cosmoshopping.ru, Goodhouse.ru, Popmech.ru, RB.ru, Wedding-magazine.ru, Vedomosti.ru, Seemore.ru, Mhealth.ru, Esquire.ru, Nat-geo.ru.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 smtClean="0"/>
              <a:t>Аудитория проектов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ru-RU" dirty="0" smtClean="0"/>
              <a:t>ИД </a:t>
            </a:r>
            <a:r>
              <a:rPr lang="ru-RU" dirty="0" err="1" smtClean="0"/>
              <a:t>Sanoma</a:t>
            </a:r>
            <a:r>
              <a:rPr lang="ru-RU" dirty="0" smtClean="0"/>
              <a:t> </a:t>
            </a:r>
            <a:r>
              <a:rPr lang="ru-RU" dirty="0" err="1" smtClean="0"/>
              <a:t>Independent</a:t>
            </a:r>
            <a:r>
              <a:rPr lang="ru-RU" dirty="0" smtClean="0"/>
              <a:t> </a:t>
            </a:r>
            <a:r>
              <a:rPr lang="ru-RU" dirty="0" err="1" smtClean="0"/>
              <a:t>Media</a:t>
            </a:r>
            <a:r>
              <a:rPr lang="ru-RU" dirty="0" smtClean="0"/>
              <a:t/>
            </a:r>
            <a:br>
              <a:rPr lang="ru-RU" dirty="0" smtClean="0"/>
            </a:br>
            <a:r>
              <a:rPr lang="ru-RU" dirty="0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547627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Esquire.ru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Mhealth.ru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Goodhouse.ru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706.2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517.0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427.4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"Бонниер Пабликейшенз"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048711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332000"/>
                <a:gridCol w="1620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Бонниер Пабликейшенз
(2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Gastronom.ru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Supersadovnik.ru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1 652.9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1 281.0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408.1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"Бонниер Пабликейшенз" входят проекты: Gastronom.ru, Supersadovnik.ru.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КоммерсантЪ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Kommersant.ru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3 611.1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1 275.6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ИД Комсомольская Правда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804927" cy="5013216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Комсомольская Правда
(4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Sovsport.ru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9 019.0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8 125.7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1 592.8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509.0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3 509.6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2 975.5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835.2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ИД Комсомольская Правда входят проекты: Eg.ru, Kp.ru, Kp-Avto.ru, Sovsport.ru.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Kp.ru*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Kp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8 125.7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617.9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2 975.5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Kp не включены в расчёт аудитории Kp.ru.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2" cy="4866912"/>
        </p:xfrm>
        <a:graphic>
          <a:graphicData uri="http://schemas.openxmlformats.org/drawingml/2006/table">
            <a:tbl>
              <a:tblPr/>
              <a:tblGrid>
                <a:gridCol w="1347647"/>
                <a:gridCol w="1374697"/>
                <a:gridCol w="1206679"/>
                <a:gridCol w="1206679"/>
                <a:gridCol w="1311588"/>
                <a:gridCol w="1206679"/>
                <a:gridCol w="1238033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Общество
(Общество)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
(Происшествия)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
(Политика)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Шоу-бизнес
(Звёзды)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8 125.7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2 502.9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1 226.1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1 128.4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954.4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2 975.5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Kp.ru,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316229"/>
                <a:gridCol w="121094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Политика
(Политика)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Происшествия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Экономика
(Экономика)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ДТП
(Авто)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921.3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905.8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758.0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676.3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Kp.ru,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Культура
(Звёзды)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Наука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Здоровье
(Здоровье)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Телевизор "КП"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
(Общество)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645.4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562.6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557.6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391.9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386.3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Kp.ru,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Kp.ru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Фотогалереи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149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Kp.ru,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Avito.ru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Услуги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Животные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Для бизнеса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3 164.0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2 151.8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1 511.8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1 110.3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Avito.ru,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Sovsport.ru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52814"/>
                <a:gridCol w="1221085"/>
                <a:gridCol w="1221085"/>
                <a:gridCol w="1221085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Sovsport.ru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Футбол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Блоги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Наша Олимпиада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Хоккей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1 592.8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737.3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399.4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314.0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Sovsport.ru,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Sovsport.ru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Sovsport.ru,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Eg.ru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Кино и ТВ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Шоу-Бизнес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509.0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295.4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Eg.ru,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"Семь дней"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"Семь дней"
(2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7days.ru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1 888.3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1 833.5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"Семь дней" входят проекты: 7days.ru, Nomobile.ru.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"ТОП-50"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"ТОП-50"
(5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Woman.ru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Timeout.ru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Sobaka.ru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6 051.6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5 288.9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822.1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475.7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2 050.4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1 747.1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"ТОП-50" входят проекты: Gurman.ru, Sobaka.ru, Timeout.ru, Videoguide.ru, Woman.ru.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ИД Эксперт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ИД Эксперт
(3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Expert.ru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Rusrep.ru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2 762.7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2 555.3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276.5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ИД Эксперт входят проекты: Expert.ru, Fincake.ru, Rusrep.ru.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Интерфакс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9114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  <a:gridCol w="1332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Интерфакс
(3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Interfax.ru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Interfax-russia.ru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Finmarket.ru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5 210.0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4 017.5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1 886.5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380.9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1 880.3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1 386.3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Интерфакс 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Interfax.ru, Finmarket.ru, Interfax-russia.ru.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Корпорации Гуру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8" cy="4866912"/>
        </p:xfrm>
        <a:graphic>
          <a:graphicData uri="http://schemas.openxmlformats.org/drawingml/2006/table">
            <a:tbl>
              <a:tblPr/>
              <a:tblGrid>
                <a:gridCol w="1333540"/>
                <a:gridCol w="1360307"/>
                <a:gridCol w="1225073"/>
                <a:gridCol w="1225073"/>
                <a:gridCol w="1225073"/>
                <a:gridCol w="1225073"/>
                <a:gridCol w="129785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Корпорация Гуру
(4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Carsguru.ru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Gameguru.ru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Mobiguru.ru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Onlineguru.ru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2 305.3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712.8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610.6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580.7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524.3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Корпорации Гуру входят проекты: Carsguru.ru, Gameguru.ru, Mobiguru.ru, Onlineguru.ru.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объединенной
редакции Newsru.com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9114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  <a:gridCol w="1225458"/>
                <a:gridCol w="1332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Newsru.com
(5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Newsru.com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Inopressa.ru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Superstyle.ru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5 988.9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3 602.9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963.6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2 399.6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1 302.1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698432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* В аудиторию проектов объединенной редакции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Newsru.com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 входят проекты: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Inopressa.ru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Newsmsk.ru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Newsru.com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Superstyle.ru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,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Zagolovki.ru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.</a:t>
            </a:r>
          </a:p>
          <a:p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</a:t>
            </a:r>
            <a:r>
              <a:rPr lang="ru-RU" sz="900" i="1" dirty="0" err="1" smtClean="0">
                <a:solidFill>
                  <a:schemeClr val="bg2"/>
                </a:solidFill>
                <a:cs typeface="Arial" charset="0"/>
              </a:rPr>
              <a:t>валидным</a:t>
            </a:r>
            <a:r>
              <a:rPr lang="ru-RU" sz="900" i="1" dirty="0" smtClean="0">
                <a:solidFill>
                  <a:schemeClr val="bg2"/>
                </a:solidFill>
                <a:cs typeface="Arial" charset="0"/>
              </a:rPr>
              <a:t>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 Первый канал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1tv.ru*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1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4 739.7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4 060.8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1 629.4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1 477.6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159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1tv не включены в расчёт аудитории 1tv.ru.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Baby.ru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Baby.ru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4 747.5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1 625.0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1tv.ru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1tv.ru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Сайты передач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4 739.7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2 131.4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1 920.2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1 403.9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1 629.4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1tv.ru,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холдинга РБК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4588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21085"/>
                <a:gridCol w="1221085"/>
                <a:gridCol w="1252814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Холдинг РБК
(13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Rbc.ru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Qip.ru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Rbcdaily.ru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Smotri*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15 390.3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9 828.7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4 270.4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3 407.4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2 443.7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7 950.3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4 993.3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1 696.1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1 267.9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2 490.0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1 500.9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РБК,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Проекты Ролики Smotri, Loveplanet // Партнеры сайта не включены в расчет аудитории холдинга РБК.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холдинга РБК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66912"/>
        </p:xfrm>
        <a:graphic>
          <a:graphicData uri="http://schemas.openxmlformats.org/drawingml/2006/table">
            <a:tbl>
              <a:tblPr/>
              <a:tblGrid>
                <a:gridCol w="1338209"/>
                <a:gridCol w="1365070"/>
                <a:gridCol w="1229363"/>
                <a:gridCol w="1302403"/>
                <a:gridCol w="1229363"/>
                <a:gridCol w="1229363"/>
                <a:gridCol w="119822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Smotri.com
(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сайт)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Loveplanet.ru
(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сайт)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Loveplanet //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Партнёры сайта*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Autonews.ru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1 841.6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1 605.2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547.9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1 603.5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1 366.1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РБК,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Проекты Ролики Smotri, Loveplanet // Партнеры сайта не включены в расчет аудитории холдинга РБК.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холдинга РБК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Rbctv.ru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Relax.ru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Anekdot.ru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Readme.ru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461.9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451.3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432.3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РБК,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Rbc.ru холдинга РБК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Rbc.ru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Top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Стиль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9 828.7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8 184.7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2 400.6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1 994.3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1 364.2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4 993.3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4 104.0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1 126.7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1 500.9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1 179.1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Rbc.ru,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Rbc.ru холдинга РБК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547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Личные финансы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Quote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1 125.2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896.3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859.5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Rbc.ru,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проекта Qip.ru холдинга РБК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Qip.ru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5ballov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Mail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4 270.4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1 185.8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817.4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740.7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612.1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1 696.1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Qip.ru,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проекта Qip.ru холдинга РБК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Форумы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Aeterna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537.3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295.5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266.5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Qip.ru,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РИА Новости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РИА Новости
(7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Inosmi.ru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1prime.ru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Rsport.ru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11 380.3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10 258.3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2 422.1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1 483.2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1 177.4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5 273.8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4 591.2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1 274.6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1 029.7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РИА Новости 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Inosmi.ru, Ria.ru, Riarealty.ru, Rsport.ru, Inmsk.ru, Mn.ru, 1prime.ru.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РИА Новости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Riarealty.ru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270.4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169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Babyblog.ru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220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Babyblog.ru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4 743.0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1 571.7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Ria.ru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Ria.ru*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Ria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10 258.3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420.8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4 591.2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1 029.7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Ria не включены в расчёт аудитории Ria.ru.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СТС Медиа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879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332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СТС Медиа
(3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Ctc.ru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Domashniy.ru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Videomore.ru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2 100.7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1 042.0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864.7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490.1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СТС Медиа входят проекты: Ctc.ru, Domashniy.ru, Videomore.ru.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Videomore.ru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Videomore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Videomore.ru*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2 286.0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490.1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Videomore не включены в расчёт аудитории Videomore.ru.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Videomore.ru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Videomore.ru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Сериалы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490.1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410.8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Videomore.ru,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Domashniy.ru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Domashniy.ru*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Domashniy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864.7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841.0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Domashniy не включены в расчёт аудитории Domashniy.ru.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ТНТ-Телесеть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6541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ТНТ-Телесеть
(2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Tnt-online.ru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Dom2.ru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3 087.5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2 451.9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882.0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1 418.8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ТНТ-Телесеть входят проекты: Dom2.ru, Tnt-online.ru.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Ю-ТВ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Ю-ТВ
(4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417.8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Ю-ТВ 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Clipyou.ru, Muz-tv.ru, Topmodel-muz.tv, U-tv.ru.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Яндекс
(30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Результат поиска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Картинки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Почта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36 204.8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31 113.7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30 324.1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20 423.4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18 009.4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58.0%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56.5%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38.1%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30 949.8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25 503.7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23 878.6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11 664.5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12 326.3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20 125.2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16 083.1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13 395.1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3 172.9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6 210.6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Карты &amp; Пробки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Видео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Маркет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17 006.5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16 208.6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5 930.8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16 124.3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14 216.4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8 382.2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7 884.1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2 100.2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10 396.2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6 209.5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2 151.1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1 982.9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4 124.7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1 434.3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Яндекса не включены в расчет аудитории портала Яндекс.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Погода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Диск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ТВ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Словари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Музыка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13 364.8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9 486.1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7 620.2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6 311.4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4 633.1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14.2%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7 845.1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3 579.8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3 776.2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2 173.3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1 700.2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2 780.2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1 104.4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179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Banki.ru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Banki.ru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2 853.7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Расписания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Фотки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Я.ру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3 991.0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3 759.0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3 361.4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3 005.4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2 913.1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1 262.8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1 315.0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1 013.9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1 066.0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210949"/>
                <a:gridCol w="131622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Деньги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Афиша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Народ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www.ya.ru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2 729.4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2 633.5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2 081.4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2 077.5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1 517.5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1 305.4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Яндекса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Каталог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Поиск по блогам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Мой Круг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Услуги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Компания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1 280.2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784.0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774.8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Яндекса,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Title_1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ru-RU" smtClean="0"/>
              <a:t>Аудитория рекламных сетей 
Апрель 2014</a:t>
            </a:r>
            <a:endParaRPr lang="ru-RU" dirty="0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914400" y="5445125"/>
            <a:ext cx="64008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Результаты Панельного исследования</a:t>
            </a:r>
            <a:endParaRPr kumimoji="0" lang="ru-RU" sz="1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Mediatoday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2" cy="4720608"/>
        </p:xfrm>
        <a:graphic>
          <a:graphicData uri="http://schemas.openxmlformats.org/drawingml/2006/table">
            <a:tbl>
              <a:tblPr/>
              <a:tblGrid>
                <a:gridCol w="1347647"/>
                <a:gridCol w="1374697"/>
                <a:gridCol w="1238033"/>
                <a:gridCol w="1206679"/>
                <a:gridCol w="1311588"/>
                <a:gridCol w="1206679"/>
                <a:gridCol w="120667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Mediatoday
(4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сети)*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VideoClick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VideoInteractive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Otclick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Videoroll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14 367.2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9 401.7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6 523.2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5 924.2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2 981.6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6 174.9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3 744.7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2 163.8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2 019.2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1 449.6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Mediatoday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рекламные сети: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VideoClick, Videoroll, VideoInteractive, Otclick.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VideoClick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VideoClick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СМИ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Женские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9 401.7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5 550.9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3 354.6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2 760.1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3 744.7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2 167.0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964.3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VideoClick,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VideoInteractive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773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VideoInteractive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СМИ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Женские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6 523.2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4 134.7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2 098.2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1 133.3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2 163.8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1 343.1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VideoInteractive,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Otclick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773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Otclick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Туризм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Hi-Tech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Бизнес/Финансы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5 924.2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2 817.8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2 743.7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1 736.6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2 019.2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Otclick,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Videoroll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Videoroll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Кино, ТВ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Игры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Новости, бизнес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2 981.6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1 604.9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1 288.8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297.8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Videoroll,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Soloway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Soloway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30 140.3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56.2%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23 888.7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11 602.4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189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Bfm.ru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Bfm.ru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1 569.2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Vitpc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983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Vitpc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Развлечение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9 343.8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7 573.1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2 619.9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267.7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3 648.4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2 820.0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190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Vitpc,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00113" y="4437063"/>
            <a:ext cx="7772400" cy="1470025"/>
          </a:xfrm>
        </p:spPr>
        <p:txBody>
          <a:bodyPr anchor="t"/>
          <a:lstStyle/>
          <a:p>
            <a:r>
              <a:rPr lang="ru-RU" dirty="0"/>
              <a:t>Описание исследования</a:t>
            </a:r>
          </a:p>
        </p:txBody>
      </p:sp>
      <p:sp>
        <p:nvSpPr>
          <p:cNvPr id="17" name="Rectangle 3"/>
          <p:cNvSpPr txBox="1">
            <a:spLocks noChangeArrowheads="1"/>
          </p:cNvSpPr>
          <p:nvPr/>
        </p:nvSpPr>
        <p:spPr>
          <a:xfrm>
            <a:off x="914400" y="5389562"/>
            <a:ext cx="6400800" cy="554038"/>
          </a:xfrm>
          <a:prstGeom prst="rect">
            <a:avLst/>
          </a:prstGeom>
        </p:spPr>
        <p:txBody>
          <a:bodyPr/>
          <a:lstStyle/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ru-RU" dirty="0" smtClean="0">
                <a:solidFill>
                  <a:schemeClr val="tx2"/>
                </a:solidFill>
                <a:latin typeface="+mn-lt"/>
              </a:rPr>
              <a:t>Приложение</a:t>
            </a:r>
            <a:endParaRPr lang="ru-RU" dirty="0">
              <a:solidFill>
                <a:schemeClr val="tx2"/>
              </a:solidFill>
              <a:latin typeface="+mn-lt"/>
            </a:endParaRP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en-US"/>
              <a:t>TNS Web Index</a:t>
            </a:r>
            <a:r>
              <a:rPr lang="ru-RU"/>
              <a:t>: </a:t>
            </a:r>
            <a:br>
              <a:rPr lang="ru-RU"/>
            </a:br>
            <a:r>
              <a:rPr lang="ru-RU"/>
              <a:t>Общая структура проекта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57200" y="1268760"/>
            <a:ext cx="8489950" cy="4800600"/>
          </a:xfrm>
        </p:spPr>
        <p:txBody>
          <a:bodyPr/>
          <a:lstStyle/>
          <a:p>
            <a:r>
              <a:rPr lang="en-US" sz="1600" dirty="0"/>
              <a:t>On-line</a:t>
            </a:r>
            <a:r>
              <a:rPr lang="ru-RU" sz="1600" dirty="0"/>
              <a:t> панель</a:t>
            </a:r>
            <a:endParaRPr lang="en-US" sz="1600" dirty="0"/>
          </a:p>
          <a:p>
            <a:pPr lvl="1"/>
            <a:r>
              <a:rPr lang="ru-RU" sz="1600" dirty="0"/>
              <a:t>Измерение объема и социально-демографической структуры аудитории </a:t>
            </a:r>
            <a:r>
              <a:rPr lang="ru-RU" sz="1600" u="sng" dirty="0"/>
              <a:t>сайтов и их </a:t>
            </a:r>
            <a:r>
              <a:rPr lang="ru-RU" sz="1600" u="sng" dirty="0" smtClean="0"/>
              <a:t>разделов, а также рекламных сетей</a:t>
            </a:r>
            <a:endParaRPr lang="ru-RU" sz="1600" u="sng" dirty="0"/>
          </a:p>
          <a:p>
            <a:endParaRPr lang="ru-RU" sz="1600" dirty="0"/>
          </a:p>
          <a:p>
            <a:r>
              <a:rPr lang="ru-RU" sz="1600" dirty="0"/>
              <a:t>Установочное исследование</a:t>
            </a:r>
            <a:endParaRPr lang="en-US" sz="1600" dirty="0"/>
          </a:p>
          <a:p>
            <a:pPr lvl="1"/>
            <a:r>
              <a:rPr lang="ru-RU" sz="1600" dirty="0"/>
              <a:t>Измерение объема и структуры аудитории Интернета </a:t>
            </a:r>
            <a:r>
              <a:rPr lang="ru-RU" sz="1600" u="sng" dirty="0"/>
              <a:t>в целом</a:t>
            </a:r>
          </a:p>
          <a:p>
            <a:pPr lvl="2"/>
            <a:r>
              <a:rPr lang="ru-RU" sz="1600" dirty="0"/>
              <a:t>…для получения информации о генеральной совокупности и структуре </a:t>
            </a:r>
            <a:r>
              <a:rPr lang="en-US" sz="1600" dirty="0"/>
              <a:t>on-line </a:t>
            </a:r>
            <a:r>
              <a:rPr lang="en-US" sz="1600" dirty="0" smtClean="0"/>
              <a:t>site-centric </a:t>
            </a:r>
            <a:r>
              <a:rPr lang="ru-RU" sz="1600" dirty="0" smtClean="0"/>
              <a:t>панели</a:t>
            </a:r>
            <a:endParaRPr lang="en-US" sz="1600" dirty="0"/>
          </a:p>
          <a:p>
            <a:endParaRPr lang="ru-RU" sz="1600" dirty="0"/>
          </a:p>
          <a:p>
            <a:r>
              <a:rPr lang="ru-RU" sz="1600" dirty="0" smtClean="0"/>
              <a:t>Счетчик</a:t>
            </a:r>
          </a:p>
          <a:p>
            <a:pPr lvl="1"/>
            <a:r>
              <a:rPr lang="ru-RU" sz="1600" u="sng" dirty="0" smtClean="0"/>
              <a:t>Техническое</a:t>
            </a:r>
            <a:r>
              <a:rPr lang="ru-RU" sz="1600" dirty="0" smtClean="0"/>
              <a:t> обеспечение </a:t>
            </a:r>
            <a:r>
              <a:rPr lang="en-US" sz="1600" dirty="0" smtClean="0"/>
              <a:t>site-centric </a:t>
            </a:r>
            <a:r>
              <a:rPr lang="ru-RU" sz="1600" dirty="0" smtClean="0"/>
              <a:t>панели</a:t>
            </a:r>
            <a:endParaRPr lang="en-US" sz="1600" dirty="0" smtClean="0"/>
          </a:p>
          <a:p>
            <a:pPr lvl="1"/>
            <a:r>
              <a:rPr lang="ru-RU" sz="1600" dirty="0" smtClean="0"/>
              <a:t>Сбор данных о посещаемости сайта для </a:t>
            </a:r>
            <a:r>
              <a:rPr lang="ru-RU" sz="1600" u="sng" dirty="0" smtClean="0"/>
              <a:t>контроля</a:t>
            </a:r>
            <a:r>
              <a:rPr lang="ru-RU" sz="1600" dirty="0" smtClean="0"/>
              <a:t> данных панельного измерения</a:t>
            </a:r>
            <a:endParaRPr lang="en-US" sz="1600" dirty="0" smtClean="0"/>
          </a:p>
          <a:p>
            <a:pPr lvl="1"/>
            <a:endParaRPr lang="ru-RU" sz="1600" dirty="0" smtClean="0"/>
          </a:p>
          <a:p>
            <a:pPr marL="366713" lvl="1"/>
            <a:r>
              <a:rPr lang="en-US" sz="1600" dirty="0" smtClean="0">
                <a:ea typeface="+mn-ea"/>
                <a:cs typeface="+mn-cs"/>
              </a:rPr>
              <a:t>Research Bar</a:t>
            </a:r>
          </a:p>
          <a:p>
            <a:pPr marL="725488" lvl="2"/>
            <a:r>
              <a:rPr lang="ru-RU" sz="1600" dirty="0" smtClean="0"/>
              <a:t>Программное обеспечение на компьютерах </a:t>
            </a:r>
            <a:r>
              <a:rPr lang="en-US" sz="1600" dirty="0" smtClean="0"/>
              <a:t>user-centric </a:t>
            </a:r>
            <a:r>
              <a:rPr lang="ru-RU" sz="1600" dirty="0" smtClean="0"/>
              <a:t>панели</a:t>
            </a:r>
            <a:endParaRPr lang="en-US" sz="1600" dirty="0" smtClean="0"/>
          </a:p>
          <a:p>
            <a:pPr marL="725488" lvl="2"/>
            <a:r>
              <a:rPr lang="ru-RU" sz="1600" dirty="0" smtClean="0">
                <a:solidFill>
                  <a:srgbClr val="292929"/>
                </a:solidFill>
              </a:rPr>
              <a:t>Сбор данных об </a:t>
            </a:r>
            <a:r>
              <a:rPr lang="ru-RU" sz="1600" dirty="0" err="1" smtClean="0">
                <a:solidFill>
                  <a:srgbClr val="292929"/>
                </a:solidFill>
              </a:rPr>
              <a:t>онлайн-активности</a:t>
            </a:r>
            <a:r>
              <a:rPr lang="ru-RU" sz="1600" dirty="0" smtClean="0">
                <a:solidFill>
                  <a:srgbClr val="292929"/>
                </a:solidFill>
              </a:rPr>
              <a:t> </a:t>
            </a:r>
            <a:r>
              <a:rPr lang="ru-RU" sz="1600" dirty="0" err="1" smtClean="0">
                <a:solidFill>
                  <a:srgbClr val="292929"/>
                </a:solidFill>
              </a:rPr>
              <a:t>панелистов</a:t>
            </a:r>
            <a:r>
              <a:rPr lang="ru-RU" sz="1600" dirty="0" smtClean="0">
                <a:solidFill>
                  <a:srgbClr val="292929"/>
                </a:solidFill>
              </a:rPr>
              <a:t> (</a:t>
            </a:r>
            <a:r>
              <a:rPr lang="en-US" sz="1600" dirty="0" smtClean="0">
                <a:solidFill>
                  <a:srgbClr val="292929"/>
                </a:solidFill>
              </a:rPr>
              <a:t>“</a:t>
            </a:r>
            <a:r>
              <a:rPr lang="en-US" sz="1600" dirty="0" err="1" smtClean="0">
                <a:solidFill>
                  <a:srgbClr val="292929"/>
                </a:solidFill>
              </a:rPr>
              <a:t>clickstream</a:t>
            </a:r>
            <a:r>
              <a:rPr lang="en-US" sz="1600" dirty="0" smtClean="0">
                <a:solidFill>
                  <a:srgbClr val="292929"/>
                </a:solidFill>
              </a:rPr>
              <a:t>”)</a:t>
            </a:r>
            <a:endParaRPr lang="ru-RU" sz="1600" dirty="0" smtClean="0">
              <a:solidFill>
                <a:srgbClr val="292929"/>
              </a:solidFill>
            </a:endParaRPr>
          </a:p>
          <a:p>
            <a:pPr marL="366713" lvl="1"/>
            <a:endParaRPr lang="ru-RU" sz="2000" dirty="0" smtClean="0">
              <a:ea typeface="+mn-ea"/>
              <a:cs typeface="+mn-cs"/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AB8EB5-0237-4812-B585-89C5069EF62D}" type="slidenum">
              <a:rPr lang="ru-RU" smtClean="0">
                <a:solidFill>
                  <a:srgbClr val="E02A8F"/>
                </a:solidFill>
              </a:rPr>
              <a:pPr/>
              <a:t>192</a:t>
            </a:fld>
            <a:endParaRPr lang="ru-RU" dirty="0">
              <a:solidFill>
                <a:srgbClr val="E02A8F"/>
              </a:solidFill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3" name="Rectangle 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8313" y="3769196"/>
            <a:ext cx="8489950" cy="2324100"/>
          </a:xfrm>
        </p:spPr>
        <p:txBody>
          <a:bodyPr/>
          <a:lstStyle/>
          <a:p>
            <a:r>
              <a:rPr lang="ru-RU" sz="1600" dirty="0"/>
              <a:t>Контролируемые параметры панели:</a:t>
            </a:r>
          </a:p>
          <a:p>
            <a:pPr lvl="1"/>
            <a:r>
              <a:rPr lang="ru-RU" sz="1600" dirty="0"/>
              <a:t>Пол</a:t>
            </a:r>
          </a:p>
          <a:p>
            <a:pPr lvl="1"/>
            <a:r>
              <a:rPr lang="ru-RU" sz="1600" dirty="0"/>
              <a:t>Возраст</a:t>
            </a:r>
          </a:p>
          <a:p>
            <a:pPr lvl="1"/>
            <a:r>
              <a:rPr lang="ru-RU" sz="1600" dirty="0"/>
              <a:t>Количество человек в семье</a:t>
            </a:r>
            <a:endParaRPr lang="en-US" sz="1600" dirty="0"/>
          </a:p>
          <a:p>
            <a:pPr lvl="1"/>
            <a:r>
              <a:rPr lang="ru-RU" sz="1600" dirty="0"/>
              <a:t>Размер города</a:t>
            </a:r>
          </a:p>
          <a:p>
            <a:pPr lvl="1"/>
            <a:r>
              <a:rPr lang="ru-RU" sz="1600" dirty="0"/>
              <a:t>Федеральный округ</a:t>
            </a:r>
          </a:p>
          <a:p>
            <a:pPr lvl="1"/>
            <a:r>
              <a:rPr lang="ru-RU" sz="1600" dirty="0"/>
              <a:t>Место использования </a:t>
            </a:r>
            <a:r>
              <a:rPr lang="ru-RU" sz="1600" dirty="0" smtClean="0"/>
              <a:t>Интернета </a:t>
            </a:r>
            <a:r>
              <a:rPr lang="ru-RU" sz="1600" dirty="0"/>
              <a:t>(дом / работа / дом</a:t>
            </a:r>
            <a:r>
              <a:rPr lang="en-US" sz="1600" dirty="0"/>
              <a:t>&amp;</a:t>
            </a:r>
            <a:r>
              <a:rPr lang="ru-RU" sz="1600" dirty="0"/>
              <a:t>работа)</a:t>
            </a:r>
          </a:p>
          <a:p>
            <a:pPr lvl="1"/>
            <a:r>
              <a:rPr lang="ru-RU" sz="1600" dirty="0" smtClean="0"/>
              <a:t>Использование смартфонов или планшетов для выхода в Интернет </a:t>
            </a:r>
          </a:p>
        </p:txBody>
      </p:sp>
      <p:sp>
        <p:nvSpPr>
          <p:cNvPr id="1843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79425" y="152400"/>
            <a:ext cx="8435975" cy="1017588"/>
          </a:xfrm>
        </p:spPr>
        <p:txBody>
          <a:bodyPr/>
          <a:lstStyle/>
          <a:p>
            <a:pPr lvl="0"/>
            <a:r>
              <a:rPr lang="en-US" dirty="0"/>
              <a:t>On-line </a:t>
            </a:r>
            <a:r>
              <a:rPr lang="ru-RU" dirty="0"/>
              <a:t>панель: </a:t>
            </a:r>
            <a:br>
              <a:rPr lang="ru-RU" dirty="0"/>
            </a:br>
            <a:r>
              <a:rPr lang="ru-RU" dirty="0"/>
              <a:t>Основные </a:t>
            </a:r>
            <a:r>
              <a:rPr lang="ru-RU" dirty="0" smtClean="0"/>
              <a:t>параметры</a:t>
            </a:r>
            <a:r>
              <a:rPr lang="en-US" dirty="0" smtClean="0"/>
              <a:t>. </a:t>
            </a:r>
            <a:r>
              <a:rPr lang="ru-RU" dirty="0" smtClean="0">
                <a:latin typeface="Arial" pitchFamily="34" charset="0"/>
              </a:rPr>
              <a:t>Россия 100 000+ </a:t>
            </a:r>
            <a:endParaRPr lang="ru-RU" dirty="0"/>
          </a:p>
        </p:txBody>
      </p:sp>
      <p:sp>
        <p:nvSpPr>
          <p:cNvPr id="18464" name="Rectangle 28"/>
          <p:cNvSpPr>
            <a:spLocks noChangeArrowheads="1"/>
          </p:cNvSpPr>
          <p:nvPr/>
        </p:nvSpPr>
        <p:spPr bwMode="auto">
          <a:xfrm>
            <a:off x="898525" y="6453188"/>
            <a:ext cx="5113338" cy="381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base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</a:pPr>
            <a:r>
              <a:rPr lang="ru-RU" sz="1000" i="1" dirty="0">
                <a:solidFill>
                  <a:srgbClr val="808080"/>
                </a:solidFill>
              </a:rPr>
              <a:t>Россия 100 000+ </a:t>
            </a:r>
            <a:r>
              <a:rPr lang="en-US" sz="1000" i="1" dirty="0" smtClean="0">
                <a:solidFill>
                  <a:srgbClr val="808080"/>
                </a:solidFill>
              </a:rPr>
              <a:t> –</a:t>
            </a:r>
            <a:r>
              <a:rPr lang="ru-RU" sz="1000" i="1" dirty="0" smtClean="0">
                <a:solidFill>
                  <a:srgbClr val="808080"/>
                </a:solidFill>
              </a:rPr>
              <a:t> </a:t>
            </a:r>
            <a:r>
              <a:rPr lang="ru-RU" sz="1000" i="1" dirty="0">
                <a:solidFill>
                  <a:srgbClr val="808080"/>
                </a:solidFill>
              </a:rPr>
              <a:t>постоянные жители городов РФ с численностью населения не менее 100 тыс.чел.</a:t>
            </a: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AB8EB5-0237-4812-B585-89C5069EF62D}" type="slidenum">
              <a:rPr lang="ru-RU" smtClean="0">
                <a:solidFill>
                  <a:srgbClr val="E02A8F"/>
                </a:solidFill>
              </a:rPr>
              <a:pPr/>
              <a:t>193</a:t>
            </a:fld>
            <a:endParaRPr lang="ru-RU" dirty="0">
              <a:solidFill>
                <a:srgbClr val="E02A8F"/>
              </a:solidFill>
            </a:endParaRPr>
          </a:p>
        </p:txBody>
      </p:sp>
      <p:graphicFrame>
        <p:nvGraphicFramePr>
          <p:cNvPr id="7" name="Table_1"/>
          <p:cNvGraphicFramePr>
            <a:graphicFrameLocks/>
          </p:cNvGraphicFramePr>
          <p:nvPr/>
        </p:nvGraphicFramePr>
        <p:xfrm>
          <a:off x="467420" y="1556792"/>
          <a:ext cx="6106418" cy="1728192"/>
        </p:xfrm>
        <a:graphic>
          <a:graphicData uri="http://schemas.openxmlformats.org/drawingml/2006/table">
            <a:tbl>
              <a:tblPr/>
              <a:tblGrid>
                <a:gridCol w="3024460"/>
                <a:gridCol w="3081958"/>
              </a:tblGrid>
              <a:tr h="6111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</a:rPr>
                        <a:t>12-64 лет, пользуются Интернетом дома и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Arial" pitchFamily="34" charset="0"/>
                        </a:rPr>
                        <a:t>или на работе</a:t>
                      </a:r>
                    </a:p>
                  </a:txBody>
                  <a:tcPr marL="18000" marR="18000" marT="46800" marB="46800"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4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Генеральная совокупность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39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896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тыс.чел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.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849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On-line панель в Апреле 2014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11 980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latin typeface="Arial" pitchFamily="34" charset="0"/>
                        </a:rPr>
                        <a:t>человек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68313" y="1281112"/>
            <a:ext cx="8489950" cy="4967288"/>
          </a:xfrm>
          <a:ln/>
        </p:spPr>
        <p:txBody>
          <a:bodyPr/>
          <a:lstStyle/>
          <a:p>
            <a:pPr>
              <a:lnSpc>
                <a:spcPct val="95000"/>
              </a:lnSpc>
            </a:pPr>
            <a:r>
              <a:rPr lang="ru-RU" sz="1500" dirty="0" smtClean="0">
                <a:solidFill>
                  <a:schemeClr val="accent1"/>
                </a:solidFill>
              </a:rPr>
              <a:t>Россия 100 000+ </a:t>
            </a:r>
            <a:r>
              <a:rPr lang="en-US" sz="1500" dirty="0" smtClean="0"/>
              <a:t>–</a:t>
            </a:r>
            <a:r>
              <a:rPr lang="ru-RU" sz="1500" dirty="0" smtClean="0">
                <a:solidFill>
                  <a:schemeClr val="accent1"/>
                </a:solidFill>
              </a:rPr>
              <a:t> </a:t>
            </a:r>
            <a:r>
              <a:rPr lang="ru-RU" sz="1500" dirty="0"/>
              <a:t>постоянные жители городов РФ с численностью населения не менее 100 тыс.чел</a:t>
            </a:r>
            <a:r>
              <a:rPr lang="ru-RU" sz="1500" dirty="0" smtClean="0"/>
              <a:t>.</a:t>
            </a:r>
            <a:r>
              <a:rPr lang="en-US" sz="1500" dirty="0" smtClean="0"/>
              <a:t> </a:t>
            </a:r>
            <a:endParaRPr lang="ru-RU" sz="1500" dirty="0"/>
          </a:p>
          <a:p>
            <a:pPr>
              <a:lnSpc>
                <a:spcPct val="95000"/>
              </a:lnSpc>
            </a:pPr>
            <a:r>
              <a:rPr lang="en-US" sz="1500" dirty="0">
                <a:solidFill>
                  <a:schemeClr val="accent1"/>
                </a:solidFill>
              </a:rPr>
              <a:t>Monthly Reach</a:t>
            </a:r>
            <a:r>
              <a:rPr lang="en-US" sz="1500" dirty="0"/>
              <a:t> – </a:t>
            </a:r>
            <a:r>
              <a:rPr lang="ru-RU" sz="1500" dirty="0"/>
              <a:t>количество человек, заходивших на сайт (проект, раздел) хотя бы 1 раз за месяц</a:t>
            </a:r>
          </a:p>
          <a:p>
            <a:pPr>
              <a:lnSpc>
                <a:spcPct val="95000"/>
              </a:lnSpc>
            </a:pPr>
            <a:r>
              <a:rPr lang="en-US" sz="1500" dirty="0">
                <a:solidFill>
                  <a:schemeClr val="accent1"/>
                </a:solidFill>
              </a:rPr>
              <a:t>Average Weekly Reach</a:t>
            </a:r>
            <a:r>
              <a:rPr lang="en-US" sz="1500" dirty="0"/>
              <a:t> – </a:t>
            </a:r>
            <a:r>
              <a:rPr lang="ru-RU" sz="1500" dirty="0"/>
              <a:t>среднее количество человек, заходивших на сайт (проект, раздел) хотя бы 1 раз за неделю</a:t>
            </a:r>
            <a:r>
              <a:rPr lang="en-US" sz="1500" dirty="0"/>
              <a:t>. </a:t>
            </a:r>
            <a:r>
              <a:rPr lang="ru-RU" sz="1500" dirty="0"/>
              <a:t>Месяц разбивается на интервалы из 7ми дней (искусственные недели), начиная с первого дня месяца. Далее рассчитывается средний арифметический охват семидневных интервалов, входящих в месяц. Если месяц не кратен семи, т.е. в состав периода попадает неполная искусственная неделя, в расчёте обрабатывается только полные семидневные интервалы, входящие в месяц.</a:t>
            </a:r>
            <a:endParaRPr lang="en-US" sz="1500" dirty="0"/>
          </a:p>
          <a:p>
            <a:pPr>
              <a:lnSpc>
                <a:spcPct val="95000"/>
              </a:lnSpc>
            </a:pPr>
            <a:r>
              <a:rPr lang="en-US" sz="1500" dirty="0">
                <a:solidFill>
                  <a:schemeClr val="accent1"/>
                </a:solidFill>
              </a:rPr>
              <a:t>Average Daily Reach</a:t>
            </a:r>
            <a:r>
              <a:rPr lang="en-US" sz="1500" dirty="0"/>
              <a:t> – </a:t>
            </a:r>
            <a:r>
              <a:rPr lang="ru-RU" sz="1500" dirty="0"/>
              <a:t>среднее количество человек, заходивших на сайт (проект, раздел) хотя бы 1 раз за день из </a:t>
            </a:r>
            <a:r>
              <a:rPr lang="ru-RU" sz="1500" dirty="0" smtClean="0"/>
              <a:t>периода</a:t>
            </a:r>
          </a:p>
          <a:p>
            <a:pPr>
              <a:lnSpc>
                <a:spcPct val="95000"/>
              </a:lnSpc>
            </a:pPr>
            <a:r>
              <a:rPr lang="en-US" sz="1500" dirty="0" smtClean="0">
                <a:solidFill>
                  <a:schemeClr val="accent1"/>
                </a:solidFill>
              </a:rPr>
              <a:t>Frequency</a:t>
            </a:r>
            <a:r>
              <a:rPr lang="en-US" sz="1500" dirty="0" smtClean="0"/>
              <a:t> – </a:t>
            </a:r>
            <a:r>
              <a:rPr lang="ru-RU" sz="1500" dirty="0" smtClean="0"/>
              <a:t>среднее количество контактов аудитории с сайтом за месяц</a:t>
            </a:r>
          </a:p>
          <a:p>
            <a:pPr>
              <a:lnSpc>
                <a:spcPct val="95000"/>
              </a:lnSpc>
            </a:pPr>
            <a:r>
              <a:rPr lang="en-US" sz="1500" dirty="0" smtClean="0">
                <a:solidFill>
                  <a:schemeClr val="accent1"/>
                </a:solidFill>
              </a:rPr>
              <a:t>Average </a:t>
            </a:r>
            <a:r>
              <a:rPr lang="en-US" sz="1500" dirty="0">
                <a:solidFill>
                  <a:schemeClr val="accent1"/>
                </a:solidFill>
              </a:rPr>
              <a:t>Weekly Frequency</a:t>
            </a:r>
            <a:r>
              <a:rPr lang="en-US" sz="1500" dirty="0"/>
              <a:t> – </a:t>
            </a:r>
            <a:r>
              <a:rPr lang="ru-RU" sz="1500" dirty="0"/>
              <a:t>среднее количество контактов аудитории с сайтом за неделю</a:t>
            </a:r>
          </a:p>
          <a:p>
            <a:pPr>
              <a:lnSpc>
                <a:spcPct val="95000"/>
              </a:lnSpc>
            </a:pPr>
            <a:r>
              <a:rPr lang="en-US" sz="1500" dirty="0">
                <a:solidFill>
                  <a:schemeClr val="accent1"/>
                </a:solidFill>
              </a:rPr>
              <a:t>Average Daily Frequency</a:t>
            </a:r>
            <a:r>
              <a:rPr lang="en-US" sz="1500" dirty="0"/>
              <a:t> – </a:t>
            </a:r>
            <a:r>
              <a:rPr lang="ru-RU" sz="1500" dirty="0"/>
              <a:t>среднее количество контактов аудитории с сайтом за сутки</a:t>
            </a:r>
            <a:endParaRPr lang="en-US" sz="1500" dirty="0"/>
          </a:p>
          <a:p>
            <a:pPr>
              <a:lnSpc>
                <a:spcPct val="95000"/>
              </a:lnSpc>
            </a:pPr>
            <a:r>
              <a:rPr lang="ru-RU" sz="1500" dirty="0" err="1">
                <a:solidFill>
                  <a:schemeClr val="accent1"/>
                </a:solidFill>
              </a:rPr>
              <a:t>Average</a:t>
            </a:r>
            <a:r>
              <a:rPr lang="ru-RU" sz="1500" dirty="0">
                <a:solidFill>
                  <a:schemeClr val="accent1"/>
                </a:solidFill>
              </a:rPr>
              <a:t> </a:t>
            </a:r>
            <a:r>
              <a:rPr lang="ru-RU" sz="1500" dirty="0" err="1">
                <a:solidFill>
                  <a:schemeClr val="accent1"/>
                </a:solidFill>
              </a:rPr>
              <a:t>Minutes</a:t>
            </a:r>
            <a:r>
              <a:rPr lang="ru-RU" sz="1500" dirty="0">
                <a:solidFill>
                  <a:schemeClr val="accent1"/>
                </a:solidFill>
              </a:rPr>
              <a:t> </a:t>
            </a:r>
            <a:r>
              <a:rPr lang="ru-RU" sz="1500" dirty="0" err="1">
                <a:solidFill>
                  <a:schemeClr val="accent1"/>
                </a:solidFill>
              </a:rPr>
              <a:t>per</a:t>
            </a:r>
            <a:r>
              <a:rPr lang="ru-RU" sz="1500" dirty="0">
                <a:solidFill>
                  <a:schemeClr val="accent1"/>
                </a:solidFill>
              </a:rPr>
              <a:t> </a:t>
            </a:r>
            <a:r>
              <a:rPr lang="ru-RU" sz="1500" dirty="0" err="1">
                <a:solidFill>
                  <a:schemeClr val="accent1"/>
                </a:solidFill>
              </a:rPr>
              <a:t>Day</a:t>
            </a:r>
            <a:r>
              <a:rPr lang="en-US" sz="1500" dirty="0"/>
              <a:t> – </a:t>
            </a:r>
            <a:r>
              <a:rPr lang="ru-RU" sz="1500" dirty="0"/>
              <a:t>среднее количество минут, проведённых одним человеком на сайте за сутки</a:t>
            </a:r>
          </a:p>
          <a:p>
            <a:pPr>
              <a:lnSpc>
                <a:spcPct val="95000"/>
              </a:lnSpc>
            </a:pPr>
            <a:r>
              <a:rPr lang="ru-RU" sz="1500" dirty="0" smtClean="0"/>
              <a:t>Таблицы </a:t>
            </a:r>
            <a:r>
              <a:rPr lang="ru-RU" sz="1500" dirty="0"/>
              <a:t>с социально-демографическими характеристиками аудиторий </a:t>
            </a:r>
            <a:br>
              <a:rPr lang="ru-RU" sz="1500" dirty="0"/>
            </a:br>
            <a:r>
              <a:rPr lang="ru-RU" sz="1500" dirty="0"/>
              <a:t>см. в одноименном файле </a:t>
            </a:r>
            <a:r>
              <a:rPr lang="en-US" sz="1500" dirty="0"/>
              <a:t>Excel</a:t>
            </a:r>
            <a:r>
              <a:rPr lang="ru-RU" sz="1500" dirty="0"/>
              <a:t>.</a:t>
            </a:r>
          </a:p>
        </p:txBody>
      </p:sp>
      <p:sp>
        <p:nvSpPr>
          <p:cNvPr id="20483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ru-RU" dirty="0"/>
              <a:t>Определения</a:t>
            </a:r>
            <a:r>
              <a:rPr lang="en-US" dirty="0"/>
              <a:t> </a:t>
            </a:r>
            <a:r>
              <a:rPr lang="ru-RU" dirty="0"/>
              <a:t>и комментарии</a:t>
            </a:r>
          </a:p>
        </p:txBody>
      </p:sp>
      <p:sp>
        <p:nvSpPr>
          <p:cNvPr id="20484" name="Line 4"/>
          <p:cNvSpPr>
            <a:spLocks noChangeShapeType="1"/>
          </p:cNvSpPr>
          <p:nvPr/>
        </p:nvSpPr>
        <p:spPr bwMode="auto">
          <a:xfrm>
            <a:off x="719138" y="1752600"/>
            <a:ext cx="8097837" cy="0"/>
          </a:xfrm>
          <a:prstGeom prst="line">
            <a:avLst/>
          </a:prstGeom>
          <a:noFill/>
          <a:ln w="3175">
            <a:solidFill>
              <a:schemeClr val="accent1"/>
            </a:solidFill>
            <a:prstDash val="dash"/>
            <a:round/>
            <a:headEnd/>
            <a:tailEnd/>
          </a:ln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292929"/>
              </a:solidFill>
            </a:endParaRPr>
          </a:p>
        </p:txBody>
      </p:sp>
      <p:sp>
        <p:nvSpPr>
          <p:cNvPr id="20485" name="Line 5"/>
          <p:cNvSpPr>
            <a:spLocks noChangeShapeType="1"/>
          </p:cNvSpPr>
          <p:nvPr/>
        </p:nvSpPr>
        <p:spPr bwMode="auto">
          <a:xfrm>
            <a:off x="762000" y="5589240"/>
            <a:ext cx="8097837" cy="0"/>
          </a:xfrm>
          <a:prstGeom prst="line">
            <a:avLst/>
          </a:prstGeom>
          <a:noFill/>
          <a:ln w="3175">
            <a:solidFill>
              <a:schemeClr val="accent1"/>
            </a:solidFill>
            <a:prstDash val="dash"/>
            <a:round/>
            <a:headEnd/>
            <a:tailEnd/>
          </a:ln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292929"/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AB8EB5-0237-4812-B585-89C5069EF62D}" type="slidenum">
              <a:rPr lang="ru-RU" smtClean="0">
                <a:solidFill>
                  <a:srgbClr val="E02A8F"/>
                </a:solidFill>
              </a:rPr>
              <a:pPr/>
              <a:t>194</a:t>
            </a:fld>
            <a:endParaRPr lang="ru-RU">
              <a:solidFill>
                <a:srgbClr val="E02A8F"/>
              </a:solidFill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2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dirty="0" smtClean="0"/>
              <a:t>Как читать таблицы отчета: </a:t>
            </a:r>
            <a:r>
              <a:rPr lang="ru-RU" u="sng" dirty="0" smtClean="0"/>
              <a:t>Пример</a:t>
            </a:r>
            <a:r>
              <a:rPr lang="ru-RU" sz="2000" dirty="0" smtClean="0">
                <a:solidFill>
                  <a:schemeClr val="accent1"/>
                </a:solidFill>
              </a:rPr>
              <a:t> 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77467"/>
          <a:ext cx="8569075" cy="4757589"/>
        </p:xfrm>
        <a:graphic>
          <a:graphicData uri="http://schemas.openxmlformats.org/drawingml/2006/table">
            <a:tbl>
              <a:tblPr/>
              <a:tblGrid>
                <a:gridCol w="1344611"/>
                <a:gridCol w="1371600"/>
                <a:gridCol w="1244352"/>
                <a:gridCol w="4608512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X 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400.0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400 тысяч жителей городов России 100 000+ в возрасте 12-64 лет зашли на страницы проекта Х хотя бы 1 раз за апрель 2014 (с домашних либо рабочих компьютеров)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</a:t>
                      </a: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.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5.6% населения России 100 000+ 12-64 года хотя бы один раз за апрель 2014 зашли на проект Х (с домашних либо рабочих компьютеров)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апреле 2014, каждый посетитель проекта Х загружал в среднем 16 страниц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0.0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усредненную неделю апреля 2014 аудитория проекта Х составляла 160 тысяч человек в возрасте 12-64 года (заходивших из дома или с работы)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2.3%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усредненную неделю апреля 2014 аудитория проекта Х составляла 2.3% от населения России 100 000+ в возрасте 12-64 года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усредненную неделю апреля 2014, каждый посетитель проекта Х загружал в среднем по 12 страниц  в неделю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Средняя аудитория в день в апреле 2014 для проекта Х составила 36 тысяч человек в возрасте 12-64 года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0.5</a:t>
                      </a: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Средняя аудитория в день в апреле 2014 для проекта Х составила  0.5% от населения России 100 000+ в возрасте 12-64 года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среднем в апреле 2014 посетитель проекта Х загружал по 7 страниц в день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1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среднем в апреле 2014 посетитель находился на страницах проекта Х две минуты в день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195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6200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  <p:sp>
        <p:nvSpPr>
          <p:cNvPr id="6" name="Rectangle 28"/>
          <p:cNvSpPr>
            <a:spLocks noChangeArrowheads="1"/>
          </p:cNvSpPr>
          <p:nvPr/>
        </p:nvSpPr>
        <p:spPr bwMode="auto">
          <a:xfrm>
            <a:off x="898525" y="6453188"/>
            <a:ext cx="5113338" cy="3810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fontAlgn="base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</a:pPr>
            <a:r>
              <a:rPr lang="ru-RU" sz="1000" i="1" dirty="0">
                <a:solidFill>
                  <a:srgbClr val="808080"/>
                </a:solidFill>
              </a:rPr>
              <a:t>Россия 100 000+ </a:t>
            </a:r>
            <a:r>
              <a:rPr lang="en-US" sz="1000" i="1" smtClean="0">
                <a:solidFill>
                  <a:srgbClr val="808080"/>
                </a:solidFill>
              </a:rPr>
              <a:t> –</a:t>
            </a:r>
            <a:r>
              <a:rPr lang="ru-RU" sz="1000" i="1" dirty="0" smtClean="0">
                <a:solidFill>
                  <a:srgbClr val="808080"/>
                </a:solidFill>
              </a:rPr>
              <a:t> </a:t>
            </a:r>
            <a:r>
              <a:rPr lang="ru-RU" sz="1000" i="1" dirty="0">
                <a:solidFill>
                  <a:srgbClr val="808080"/>
                </a:solidFill>
              </a:rPr>
              <a:t>постоянные жители городов РФ с численностью населения не менее 100 тыс.чел.</a:t>
            </a:r>
          </a:p>
        </p:txBody>
      </p:sp>
      <p:sp>
        <p:nvSpPr>
          <p:cNvPr id="7" name="Title_1"/>
          <p:cNvSpPr txBox="1">
            <a:spLocks noChangeArrowheads="1"/>
          </p:cNvSpPr>
          <p:nvPr/>
        </p:nvSpPr>
        <p:spPr bwMode="auto">
          <a:xfrm>
            <a:off x="457200" y="381000"/>
            <a:ext cx="8534400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0" cap="none" spc="0" normalizeH="0" baseline="0" noProof="0" smtClean="0">
                <a:ln>
                  <a:noFill/>
                </a:ln>
                <a:solidFill>
                  <a:srgbClr val="E02A8F"/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Аудитория Проекта X в Апреле 2014, Россия 100 000+, 12-64 лет</a:t>
            </a:r>
            <a:endParaRPr kumimoji="0" lang="ru-RU" sz="2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900113" y="3559175"/>
            <a:ext cx="7772400" cy="1470025"/>
          </a:xfrm>
        </p:spPr>
        <p:txBody>
          <a:bodyPr anchor="t"/>
          <a:lstStyle/>
          <a:p>
            <a:r>
              <a:rPr lang="ru-RU" sz="2400" dirty="0"/>
              <a:t>Благодарим за внимание!</a:t>
            </a:r>
            <a:br>
              <a:rPr lang="ru-RU" sz="2400" dirty="0"/>
            </a:br>
            <a:r>
              <a:rPr lang="ru-RU" sz="2400" dirty="0"/>
              <a:t/>
            </a:r>
            <a:br>
              <a:rPr lang="ru-RU" sz="2400" dirty="0"/>
            </a:br>
            <a:r>
              <a:rPr lang="en-US" sz="2000" dirty="0" smtClean="0"/>
              <a:t>TNS </a:t>
            </a:r>
            <a:r>
              <a:rPr lang="ru-RU" sz="2000" dirty="0" smtClean="0"/>
              <a:t>Россия</a:t>
            </a:r>
            <a:r>
              <a:rPr lang="ru-RU" sz="1800" dirty="0"/>
              <a:t/>
            </a:r>
            <a:br>
              <a:rPr lang="ru-RU" sz="1800" dirty="0"/>
            </a:br>
            <a:r>
              <a:rPr lang="ru-RU" sz="1000" dirty="0"/>
              <a:t/>
            </a:r>
            <a:br>
              <a:rPr lang="ru-RU" sz="1000" dirty="0"/>
            </a:br>
            <a:r>
              <a:rPr lang="ru-RU" sz="1600" dirty="0" smtClean="0"/>
              <a:t>127018, Москва, ул. Двинцев, дом 12, корпус 1</a:t>
            </a:r>
            <a:r>
              <a:rPr lang="ru-RU" sz="1600" dirty="0"/>
              <a:t/>
            </a:r>
            <a:br>
              <a:rPr lang="ru-RU" sz="1600" dirty="0"/>
            </a:br>
            <a:r>
              <a:rPr lang="ru-RU" sz="1000" dirty="0"/>
              <a:t/>
            </a:r>
            <a:br>
              <a:rPr lang="ru-RU" sz="1000" dirty="0"/>
            </a:br>
            <a:r>
              <a:rPr lang="ru-RU" sz="1600" dirty="0"/>
              <a:t>тел. +7 </a:t>
            </a:r>
            <a:r>
              <a:rPr lang="en-US" sz="1600" dirty="0"/>
              <a:t>4</a:t>
            </a:r>
            <a:r>
              <a:rPr lang="ru-RU" sz="1600" dirty="0"/>
              <a:t>95 9358718,</a:t>
            </a:r>
            <a:br>
              <a:rPr lang="ru-RU" sz="1600" dirty="0"/>
            </a:br>
            <a:r>
              <a:rPr lang="en-US" sz="1600" dirty="0"/>
              <a:t>w</a:t>
            </a:r>
            <a:r>
              <a:rPr lang="ru-RU" sz="1600" dirty="0" err="1"/>
              <a:t>eb</a:t>
            </a:r>
            <a:r>
              <a:rPr lang="ru-RU" sz="1600" dirty="0"/>
              <a:t> </a:t>
            </a:r>
            <a:r>
              <a:rPr lang="ru-RU" sz="1600" dirty="0" err="1">
                <a:hlinkClick r:id="rId2"/>
              </a:rPr>
              <a:t>www.tns-global</a:t>
            </a:r>
            <a:r>
              <a:rPr lang="ru-RU" sz="1600" dirty="0">
                <a:hlinkClick r:id="rId2"/>
              </a:rPr>
              <a:t>.</a:t>
            </a:r>
            <a:r>
              <a:rPr lang="en-US" sz="1600" dirty="0" err="1">
                <a:hlinkClick r:id="rId2"/>
              </a:rPr>
              <a:t>ru</a:t>
            </a:r>
            <a:r>
              <a:rPr lang="ru-RU" sz="2400" dirty="0"/>
              <a:t> </a:t>
            </a: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7" name="text_Pril"/>
          <p:cNvSpPr>
            <a:spLocks noChangeArrowheads="1"/>
          </p:cNvSpPr>
          <p:nvPr/>
        </p:nvSpPr>
        <p:spPr bwMode="auto">
          <a:xfrm>
            <a:off x="179388" y="1352550"/>
            <a:ext cx="4968875" cy="48958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r>
              <a:rPr lang="ru-RU" sz="1000" b="1" smtClean="0">
                <a:hlinkClick r:id="rId4" action="ppaction://hlinksldjump"/>
              </a:rPr>
              <a:t>Топ проектов и холдингов	5</a:t>
            </a: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r>
              <a:rPr lang="ru-RU" sz="1000" b="1" smtClean="0"/>
              <a:t>Аудитория интернет-проектов Апрель 2014:</a:t>
            </a: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Blip>
                <a:blip r:embed="rId3"/>
              </a:buBlip>
              <a:tabLst>
                <a:tab pos="2160000" algn="l"/>
              </a:tabLst>
            </a:pPr>
            <a:endParaRPr lang="ru-RU" sz="1000" b="1" smtClean="0"/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3"/>
              </a:buBlip>
              <a:tabLst>
                <a:tab pos="7531100" algn="l"/>
              </a:tabLst>
            </a:pPr>
            <a:endParaRPr lang="ru-RU" sz="1000" dirty="0">
              <a:solidFill>
                <a:srgbClr val="292929"/>
              </a:solidFill>
            </a:endParaRPr>
          </a:p>
        </p:txBody>
      </p:sp>
      <p:sp>
        <p:nvSpPr>
          <p:cNvPr id="7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B6FE5EC-F7B0-45BE-AA5D-757841F6DB83}" type="slidenum">
              <a:rPr lang="ru-RU">
                <a:solidFill>
                  <a:srgbClr val="E02A8F"/>
                </a:solidFill>
              </a:rPr>
              <a:pPr/>
              <a:t>2</a:t>
            </a:fld>
            <a:endParaRPr lang="ru-RU">
              <a:solidFill>
                <a:srgbClr val="E02A8F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457200" y="115888"/>
            <a:ext cx="8435975" cy="101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r>
              <a:rPr lang="ru-RU" sz="2800" dirty="0">
                <a:solidFill>
                  <a:srgbClr val="00A5C5"/>
                </a:solidFill>
                <a:cs typeface="Arial" charset="0"/>
              </a:rPr>
              <a:t>Оглавление</a:t>
            </a:r>
          </a:p>
        </p:txBody>
      </p:sp>
      <p:sp>
        <p:nvSpPr>
          <p:cNvPr id="6" name="text_contents"/>
          <p:cNvSpPr>
            <a:spLocks noChangeArrowheads="1"/>
          </p:cNvSpPr>
          <p:nvPr/>
        </p:nvSpPr>
        <p:spPr bwMode="auto">
          <a:xfrm>
            <a:off x="179388" y="1662113"/>
            <a:ext cx="8202612" cy="45100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 numCol="3">
            <a:noAutofit/>
          </a:bodyPr>
          <a:lstStyle/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" action="ppaction://hlinksldjump"/>
              </a:rPr>
              <a:t>101.ru 	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de-DE" sz="1000" dirty="0" smtClean="0">
                <a:solidFill>
                  <a:srgbClr val="292929"/>
                </a:solidFill>
                <a:hlinkClick r:id="rId6" action="ppaction://hlinksldjump"/>
              </a:rPr>
              <a:t>66.ru (66.ru, Rabota66.ru, Ekabu.ru) 	9</a:t>
            </a:r>
            <a:endParaRPr lang="de-DE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" action="ppaction://hlinksldjump"/>
              </a:rPr>
              <a:t>Aif.ru 	10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" action="ppaction://hlinksldjump"/>
              </a:rPr>
              <a:t>All.biz 	11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9" action="ppaction://hlinksldjump"/>
              </a:rPr>
              <a:t>Auto.ru 	12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0" action="ppaction://hlinksldjump"/>
              </a:rPr>
              <a:t>Avito.ru 	13­15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1" action="ppaction://hlinksldjump"/>
              </a:rPr>
              <a:t>Baby.ru 	16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2" action="ppaction://hlinksldjump"/>
              </a:rPr>
              <a:t>Babyblog.ru 	17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3" action="ppaction://hlinksldjump"/>
              </a:rPr>
              <a:t>Banki.ru 	18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4" action="ppaction://hlinksldjump"/>
              </a:rPr>
              <a:t>Bfm.ru 	19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5" action="ppaction://hlinksldjump"/>
              </a:rPr>
              <a:t>Bibika.ru 	20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6" action="ppaction://hlinksldjump"/>
              </a:rPr>
              <a:t>Burdastyle.ru 	21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17" action="ppaction://hlinksldjump"/>
              </a:rPr>
              <a:t>Cn.ru 	22­23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18" action="ppaction://hlinksldjump"/>
              </a:rPr>
              <a:t>Conde</a:t>
            </a:r>
            <a:r>
              <a:rPr lang="en-US" sz="1000" dirty="0" smtClean="0">
                <a:solidFill>
                  <a:srgbClr val="292929"/>
                </a:solidFill>
                <a:hlinkClick r:id="rId18" action="ppaction://hlinksldjump"/>
              </a:rPr>
              <a:t> Nast </a:t>
            </a:r>
            <a:r>
              <a:rPr lang="ru-RU" sz="1000" dirty="0" smtClean="0">
                <a:solidFill>
                  <a:srgbClr val="292929"/>
                </a:solidFill>
                <a:hlinkClick r:id="rId18" action="ppaction://hlinksldjump"/>
              </a:rPr>
              <a:t>Россия (</a:t>
            </a:r>
            <a:r>
              <a:rPr lang="en-US" sz="1000" dirty="0" smtClean="0">
                <a:solidFill>
                  <a:srgbClr val="292929"/>
                </a:solidFill>
                <a:hlinkClick r:id="rId18" action="ppaction://hlinksldjump"/>
              </a:rPr>
              <a:t>Glamour.ru,                                                  Vogue.ru, Gq.ru, Tatler.ru) 	24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19" action="ppaction://hlinksldjump"/>
              </a:rPr>
              <a:t>Direktline</a:t>
            </a:r>
            <a:r>
              <a:rPr lang="en-US" sz="1000" dirty="0" smtClean="0">
                <a:solidFill>
                  <a:srgbClr val="292929"/>
                </a:solidFill>
                <a:hlinkClick r:id="rId19" action="ppaction://hlinksldjump"/>
              </a:rPr>
              <a:t> (Carobka.ru) 	25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0" action="ppaction://hlinksldjump"/>
              </a:rPr>
              <a:t>Disney 	26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1" action="ppaction://hlinksldjump"/>
              </a:rPr>
              <a:t>Dnevnik.ru 	27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2" action="ppaction://hlinksldjump"/>
              </a:rPr>
              <a:t>Dp.ru 	28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3" action="ppaction://hlinksldjump"/>
              </a:rPr>
              <a:t>Drive.ru 	29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4" action="ppaction://hlinksldjump"/>
              </a:rPr>
              <a:t>Echomsk.ru 	30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5" action="ppaction://hlinksldjump"/>
              </a:rPr>
              <a:t>Eva.ru 	31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6" action="ppaction://hlinksldjump"/>
              </a:rPr>
              <a:t>F1News.ru 	32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7" action="ppaction://hlinksldjump"/>
              </a:rPr>
              <a:t>Fashiontime.ru 	33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28" action="ppaction://hlinksldjump"/>
              </a:rPr>
              <a:t>Flirchi</a:t>
            </a:r>
            <a:r>
              <a:rPr lang="en-US" sz="1000" dirty="0" smtClean="0">
                <a:solidFill>
                  <a:srgbClr val="292929"/>
                </a:solidFill>
                <a:hlinkClick r:id="rId28" action="ppaction://hlinksldjump"/>
              </a:rPr>
              <a:t> (Plirt.ru,                                                  Flirchi.ru) 	34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29" action="ppaction://hlinksldjump"/>
              </a:rPr>
              <a:t>Friday.ru 	35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0" action="ppaction://hlinksldjump"/>
              </a:rPr>
              <a:t>Geometria.ru 	36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1" action="ppaction://hlinksldjump"/>
              </a:rPr>
              <a:t>Gismeteo.ru 	37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2" action="ppaction://hlinksldjump"/>
              </a:rPr>
              <a:t>Google Sites (Google (</a:t>
            </a:r>
            <a:r>
              <a:rPr lang="en-US" sz="1000" dirty="0" err="1" smtClean="0">
                <a:solidFill>
                  <a:srgbClr val="292929"/>
                </a:solidFill>
                <a:hlinkClick r:id="rId32" action="ppaction://hlinksldjump"/>
              </a:rPr>
              <a:t>ru+com</a:t>
            </a:r>
            <a:r>
              <a:rPr lang="en-US" sz="1000" dirty="0" smtClean="0">
                <a:solidFill>
                  <a:srgbClr val="292929"/>
                </a:solidFill>
                <a:hlinkClick r:id="rId32" action="ppaction://hlinksldjump"/>
              </a:rPr>
              <a:t>),                                                  Youtube.com) 	38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3" action="ppaction://hlinksldjump"/>
              </a:rPr>
              <a:t>Imhonet.ru 	39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4" action="ppaction://hlinksldjump"/>
              </a:rPr>
              <a:t>Irr.ru 	40­42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5" action="ppaction://hlinksldjump"/>
              </a:rPr>
              <a:t>Itar-tass.com 	43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6" action="ppaction://hlinksldjump"/>
              </a:rPr>
              <a:t>Ivi.ru 	44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7" action="ppaction://hlinksldjump"/>
              </a:rPr>
              <a:t>Job.ru 	45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8" action="ppaction://hlinksldjump"/>
              </a:rPr>
              <a:t>Jv.ru 	46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39" action="ppaction://hlinksldjump"/>
              </a:rPr>
              <a:t>Karaoke.ru 	47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0" action="ppaction://hlinksldjump"/>
              </a:rPr>
              <a:t>Kinoafisha.info 	48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1" action="ppaction://hlinksldjump"/>
              </a:rPr>
              <a:t>Kinopoisk.ru 	49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2" action="ppaction://hlinksldjump"/>
              </a:rPr>
              <a:t>Kleo.ru 	50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3" action="ppaction://hlinksldjump"/>
              </a:rPr>
              <a:t>Lifehacker.ru 	51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4" action="ppaction://hlinksldjump"/>
              </a:rPr>
              <a:t>Look At Media (The-village.ru,                                                  Lookatme.ru, Wonderzine.com,                                                  </a:t>
            </a:r>
            <a:r>
              <a:rPr lang="en-US" sz="1000" dirty="0" err="1" smtClean="0">
                <a:solidFill>
                  <a:srgbClr val="292929"/>
                </a:solidFill>
                <a:hlinkClick r:id="rId44" action="ppaction://hlinksldjump"/>
              </a:rPr>
              <a:t>Furfur.me</a:t>
            </a:r>
            <a:r>
              <a:rPr lang="en-US" sz="1000" dirty="0" smtClean="0">
                <a:solidFill>
                  <a:srgbClr val="292929"/>
                </a:solidFill>
                <a:hlinkClick r:id="rId44" action="ppaction://hlinksldjump"/>
              </a:rPr>
              <a:t>, Hopesandfears.com) 	52­53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45" action="ppaction://hlinksldjump"/>
              </a:rPr>
              <a:t>Lostfilm</a:t>
            </a:r>
            <a:r>
              <a:rPr lang="en-US" sz="1000" dirty="0" smtClean="0">
                <a:solidFill>
                  <a:srgbClr val="292929"/>
                </a:solidFill>
                <a:hlinkClick r:id="rId45" action="ppaction://hlinksldjump"/>
              </a:rPr>
              <a:t> (Lostfilm.tv, Lostfilm.info) 	54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6" action="ppaction://hlinksldjump"/>
              </a:rPr>
              <a:t>M24.ru 	55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47" action="ppaction://hlinksldjump"/>
              </a:rPr>
              <a:t>Mail.Ru</a:t>
            </a:r>
            <a:r>
              <a:rPr lang="en-US" sz="1000" dirty="0" smtClean="0">
                <a:solidFill>
                  <a:srgbClr val="292929"/>
                </a:solidFill>
                <a:hlinkClick r:id="rId47" action="ppaction://hlinksldjump"/>
              </a:rPr>
              <a:t> Group 	56­64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8" action="ppaction://hlinksldjump"/>
              </a:rPr>
              <a:t>Megalyrics.ru 	65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9" action="ppaction://hlinksldjump"/>
              </a:rPr>
              <a:t>Megogo.net 	66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0" action="ppaction://hlinksldjump"/>
              </a:rPr>
              <a:t>Metro (Metronews.ru) 	67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1" action="ppaction://hlinksldjump"/>
              </a:rPr>
              <a:t>Mk.ru 	68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2" action="ppaction://hlinksldjump"/>
              </a:rPr>
              <a:t>News Media (Rusnovosti.ru, Lifenews.ru, Izvestia.ru, Heat.ru) 	69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3" action="ppaction://hlinksldjump"/>
              </a:rPr>
              <a:t>Newstube.ru 	70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4" action="ppaction://hlinksldjump"/>
              </a:rPr>
              <a:t>Osp.ru 	71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5" action="ppaction://hlinksldjump"/>
              </a:rPr>
              <a:t>PDG (Restate.ru, 110km.ru, TourOut.ru,                                                  </a:t>
            </a:r>
            <a:r>
              <a:rPr lang="en-US" sz="1000" dirty="0" err="1" smtClean="0">
                <a:solidFill>
                  <a:srgbClr val="292929"/>
                </a:solidFill>
                <a:hlinkClick r:id="rId55" action="ppaction://hlinksldjump"/>
              </a:rPr>
              <a:t>Neva.today</a:t>
            </a:r>
            <a:r>
              <a:rPr lang="en-US" sz="1000" dirty="0" smtClean="0">
                <a:solidFill>
                  <a:srgbClr val="292929"/>
                </a:solidFill>
                <a:hlinkClick r:id="rId55" action="ppaction://hlinksldjump"/>
              </a:rPr>
              <a:t>, Peterburg2.ru) 	72­73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56" action="ppaction://hlinksldjump"/>
              </a:rPr>
              <a:t>Pladform</a:t>
            </a:r>
            <a:r>
              <a:rPr lang="en-US" sz="1000" dirty="0" smtClean="0">
                <a:solidFill>
                  <a:srgbClr val="292929"/>
                </a:solidFill>
                <a:hlinkClick r:id="rId56" action="ppaction://hlinksldjump"/>
              </a:rPr>
              <a:t> 	74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7" action="ppaction://hlinksldjump"/>
              </a:rPr>
              <a:t>Planeta-online.tv 	75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8" action="ppaction://hlinksldjump"/>
              </a:rPr>
              <a:t>Playground.ru 	76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9" action="ppaction://hlinksldjump"/>
              </a:rPr>
              <a:t>Professionali.ru 	77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60" action="ppaction://hlinksldjump"/>
              </a:rPr>
              <a:t>Rambler&amp;Co</a:t>
            </a:r>
            <a:r>
              <a:rPr lang="en-US" sz="1000" dirty="0" smtClean="0">
                <a:solidFill>
                  <a:srgbClr val="292929"/>
                </a:solidFill>
                <a:hlinkClick r:id="rId60" action="ppaction://hlinksldjump"/>
              </a:rPr>
              <a:t> 	78­89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1" action="ppaction://hlinksldjump"/>
              </a:rPr>
              <a:t>Rapsinews.ru 	90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2" action="ppaction://hlinksldjump"/>
              </a:rPr>
              <a:t>Relevant Media (Kakprosto.ru,                                                  Pinme.ru, Justlady.ru) 	91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3" action="ppaction://hlinksldjump"/>
              </a:rPr>
              <a:t>Rg.ru 	92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64" action="ppaction://hlinksldjump"/>
              </a:rPr>
              <a:t>Rutube</a:t>
            </a:r>
            <a:r>
              <a:rPr lang="en-US" sz="1000" dirty="0" smtClean="0">
                <a:solidFill>
                  <a:srgbClr val="292929"/>
                </a:solidFill>
                <a:hlinkClick r:id="rId64" action="ppaction://hlinksldjump"/>
              </a:rPr>
              <a:t> 	93­97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5" action="ppaction://hlinksldjump"/>
              </a:rPr>
              <a:t>Sibnet.ru 	98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6" action="ppaction://hlinksldjump"/>
              </a:rPr>
              <a:t>Spletnik.ru 	99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67" action="ppaction://hlinksldjump"/>
              </a:rPr>
              <a:t>Spn</a:t>
            </a:r>
            <a:r>
              <a:rPr lang="en-US" sz="1000" dirty="0" smtClean="0">
                <a:solidFill>
                  <a:srgbClr val="292929"/>
                </a:solidFill>
                <a:hlinkClick r:id="rId67" action="ppaction://hlinksldjump"/>
              </a:rPr>
              <a:t> (Rollingstone.ru, 5koleso.ru) 	100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8" action="ppaction://hlinksldjump"/>
              </a:rPr>
              <a:t>Sport-express.ru 	101­102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9" action="ppaction://hlinksldjump"/>
              </a:rPr>
              <a:t>Sports.ru 	103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0" action="ppaction://hlinksldjump"/>
              </a:rPr>
              <a:t>Svoy.ru 	104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1" action="ppaction://hlinksldjump"/>
              </a:rPr>
              <a:t>Theoryandpractice.ru 	105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2" action="ppaction://hlinksldjump"/>
              </a:rPr>
              <a:t>Topface.com 	106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3" action="ppaction://hlinksldjump"/>
              </a:rPr>
              <a:t>Topgearrussia.ru 	107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4" action="ppaction://hlinksldjump"/>
              </a:rPr>
              <a:t>Translate.ru 	108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5" action="ppaction://hlinksldjump"/>
              </a:rPr>
              <a:t>Trava.ru 	109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6" action="ppaction://hlinksldjump"/>
              </a:rPr>
              <a:t>Tv3.ru 	110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7" action="ppaction://hlinksldjump"/>
              </a:rPr>
              <a:t>Tvc.ru 	111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8" action="ppaction://hlinksldjump"/>
              </a:rPr>
              <a:t>Tvigle.ru 	112­113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9" action="ppaction://hlinksldjump"/>
              </a:rPr>
              <a:t>Tvzavr.ru 	114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0" action="ppaction://hlinksldjump"/>
              </a:rPr>
              <a:t>Vashdosug.ru 	115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1" action="ppaction://hlinksldjump"/>
              </a:rPr>
              <a:t>Vdolevke.ru 	116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2" action="ppaction://hlinksldjump"/>
              </a:rPr>
              <a:t>Vidal.ru 	117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3" action="ppaction://hlinksldjump"/>
              </a:rPr>
              <a:t>Vk.com 	118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84" action="ppaction://hlinksldjump"/>
              </a:rPr>
              <a:t>Vm.ru 	119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Blip>
                <a:blip r:embed="rId3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85" action="ppaction://hlinksldjump"/>
              </a:rPr>
              <a:t>Wamba</a:t>
            </a:r>
            <a:r>
              <a:rPr lang="en-US" sz="1000" dirty="0" smtClean="0">
                <a:solidFill>
                  <a:srgbClr val="292929"/>
                </a:solidFill>
                <a:hlinkClick r:id="rId85" action="ppaction://hlinksldjump"/>
              </a:rPr>
              <a:t> (Mamba.ru (</a:t>
            </a:r>
            <a:r>
              <a:rPr lang="ru-RU" sz="1000" dirty="0" smtClean="0">
                <a:solidFill>
                  <a:srgbClr val="292929"/>
                </a:solidFill>
                <a:hlinkClick r:id="rId85" action="ppaction://hlinksldjump"/>
              </a:rPr>
              <a:t>сайт)) 	120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3"/>
              </a:buBlip>
              <a:tabLst>
                <a:tab pos="2880000" algn="r"/>
              </a:tabLst>
            </a:pPr>
            <a:endParaRPr lang="en-US" sz="1000" dirty="0" smtClean="0">
              <a:solidFill>
                <a:srgbClr val="292929"/>
              </a:solidFill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Bibika.ru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Bibika.ru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Burdastyle.ru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Burdastyle.ru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238.0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Cn.ru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Cn.ru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Фильмы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ТВ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Игры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306.7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Cn.ru,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Cn.ru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Лента новостей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Cn.ru,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Conde Nast Россия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6691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Conde Nast Россия
(4 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Glamour.ru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Vogue.ru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Gq.ru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Tatler.ru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1 007.3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466.4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332.8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311.7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Conde Nast Россия входят проекты: Glamour.ru, Gq.ru, Tatler.ru, Vogue.ru.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Direktline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Direktline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Carobka.ru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622.7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486.7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Direktline входят проекты: Arriva.ru, Carobka.ru.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Disney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Disney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Disney.ru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418.5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411.8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Disney входят проекты: Charodeiki.ru, Disney.ru.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Dnevnik.ru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Dnevnik.ru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1 418.8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Dp.ru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888.8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Drive.ru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Drive.ru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516.6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29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_Pril"/>
          <p:cNvSpPr>
            <a:spLocks noChangeArrowheads="1"/>
          </p:cNvSpPr>
          <p:nvPr/>
        </p:nvSpPr>
        <p:spPr bwMode="auto">
          <a:xfrm>
            <a:off x="152400" y="1447800"/>
            <a:ext cx="4968875" cy="49720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 anchor="t"/>
          <a:lstStyle/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r>
              <a:rPr lang="ru-RU" sz="1000" smtClean="0">
                <a:solidFill>
                  <a:srgbClr val="292929"/>
                </a:solidFill>
                <a:hlinkClick r:id="rId3" action="ppaction://hlinksldjump"/>
              </a:rPr>
              <a:t>Приложение. Методология и терминология исследования          191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271463" indent="-271463">
              <a:lnSpc>
                <a:spcPct val="80000"/>
              </a:lnSpc>
              <a:spcBef>
                <a:spcPct val="20000"/>
              </a:spcBef>
              <a:buFontTx/>
              <a:buBlip>
                <a:blip r:embed="rId2"/>
              </a:buBlip>
              <a:tabLst>
                <a:tab pos="7531100" algn="l"/>
              </a:tabLst>
            </a:pPr>
            <a:endParaRPr lang="ru-RU" sz="1000" dirty="0">
              <a:solidFill>
                <a:srgbClr val="292929"/>
              </a:solidFill>
            </a:endParaRPr>
          </a:p>
        </p:txBody>
      </p:sp>
      <p:sp>
        <p:nvSpPr>
          <p:cNvPr id="9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3B092EC-A803-4987-87B1-682D42B1C4FB}" type="slidenum">
              <a:rPr lang="ru-RU">
                <a:solidFill>
                  <a:srgbClr val="E02A8F"/>
                </a:solidFill>
              </a:rPr>
              <a:pPr/>
              <a:t>3</a:t>
            </a:fld>
            <a:endParaRPr lang="ru-RU" dirty="0">
              <a:solidFill>
                <a:srgbClr val="E02A8F"/>
              </a:solidFill>
            </a:endParaRPr>
          </a:p>
        </p:txBody>
      </p:sp>
      <p:sp>
        <p:nvSpPr>
          <p:cNvPr id="590850" name="Rectangle 2"/>
          <p:cNvSpPr>
            <a:spLocks noChangeArrowheads="1"/>
          </p:cNvSpPr>
          <p:nvPr/>
        </p:nvSpPr>
        <p:spPr bwMode="auto">
          <a:xfrm>
            <a:off x="5867400" y="1709738"/>
            <a:ext cx="2971800" cy="44624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marL="450850" lvl="1" indent="-177800">
              <a:spcBef>
                <a:spcPct val="10000"/>
              </a:spcBef>
              <a:spcAft>
                <a:spcPct val="10000"/>
              </a:spcAft>
              <a:tabLst>
                <a:tab pos="2425700" algn="l"/>
              </a:tabLst>
            </a:pPr>
            <a:endParaRPr lang="ru-RU" sz="1000">
              <a:solidFill>
                <a:srgbClr val="292929"/>
              </a:solidFill>
            </a:endParaRPr>
          </a:p>
        </p:txBody>
      </p:sp>
      <p:sp>
        <p:nvSpPr>
          <p:cNvPr id="590856" name="Rectangle 7"/>
          <p:cNvSpPr>
            <a:spLocks noChangeArrowheads="1"/>
          </p:cNvSpPr>
          <p:nvPr/>
        </p:nvSpPr>
        <p:spPr bwMode="auto">
          <a:xfrm>
            <a:off x="457200" y="115888"/>
            <a:ext cx="8435975" cy="101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r>
              <a:rPr lang="ru-RU" sz="2800" dirty="0">
                <a:solidFill>
                  <a:srgbClr val="00A5C5"/>
                </a:solidFill>
                <a:cs typeface="Arial" charset="0"/>
              </a:rPr>
              <a:t>Оглавление</a:t>
            </a:r>
          </a:p>
        </p:txBody>
      </p:sp>
      <p:sp>
        <p:nvSpPr>
          <p:cNvPr id="8" name="text_contents"/>
          <p:cNvSpPr>
            <a:spLocks noChangeArrowheads="1"/>
          </p:cNvSpPr>
          <p:nvPr/>
        </p:nvSpPr>
        <p:spPr bwMode="auto">
          <a:xfrm>
            <a:off x="152400" y="1447800"/>
            <a:ext cx="8202612" cy="45100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0" tIns="0" rIns="0" bIns="0" numCol="3">
            <a:noAutofit/>
          </a:bodyPr>
          <a:lstStyle/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4" action="ppaction://hlinksldjump"/>
              </a:rPr>
              <a:t>Web Prime Group (Passion.ru,                                                  Wmj.ru) 	121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5" action="ppaction://hlinksldjump"/>
              </a:rPr>
              <a:t>Yopolis.ru 	122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6" action="ppaction://hlinksldjump"/>
              </a:rPr>
              <a:t>Zoomby.ru 	123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smtClean="0">
                <a:solidFill>
                  <a:srgbClr val="292929"/>
                </a:solidFill>
                <a:hlinkClick r:id="rId7" action="ppaction://hlinksldjump"/>
              </a:rPr>
              <a:t>Zr.ru 	124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err="1" smtClean="0">
                <a:solidFill>
                  <a:srgbClr val="292929"/>
                </a:solidFill>
                <a:hlinkClick r:id="rId8" action="ppaction://hlinksldjump"/>
              </a:rPr>
              <a:t>АЛП-Медиа</a:t>
            </a:r>
            <a:r>
              <a:rPr lang="ru-RU" sz="1000" dirty="0" smtClean="0">
                <a:solidFill>
                  <a:srgbClr val="292929"/>
                </a:solidFill>
                <a:hlinkClick r:id="rId8" action="ppaction://hlinksldjump"/>
              </a:rPr>
              <a:t> (7</a:t>
            </a:r>
            <a:r>
              <a:rPr lang="en-US" sz="1000" dirty="0" smtClean="0">
                <a:solidFill>
                  <a:srgbClr val="292929"/>
                </a:solidFill>
                <a:hlinkClick r:id="rId8" action="ppaction://hlinksldjump"/>
              </a:rPr>
              <a:t>ya.ru, Materinstvo.ru,                                                  Solnet.ee) 	125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9" action="ppaction://hlinksldjump"/>
              </a:rPr>
              <a:t>ВГТРК (</a:t>
            </a:r>
            <a:r>
              <a:rPr lang="en-US" sz="1000" dirty="0" smtClean="0">
                <a:solidFill>
                  <a:srgbClr val="292929"/>
                </a:solidFill>
                <a:hlinkClick r:id="rId9" action="ppaction://hlinksldjump"/>
              </a:rPr>
              <a:t>Vesti.ru, Sportbox.ru, Russia.tv,                                                  Vestifinance.ru, Gmbox.ru, Filmpro.ru,                                                  Strana.ru) 	126­130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0" action="ppaction://hlinksldjump"/>
              </a:rPr>
              <a:t>Дождь, Слон и Большой город (</a:t>
            </a:r>
            <a:r>
              <a:rPr lang="ru-RU" sz="1000" dirty="0" err="1" smtClean="0">
                <a:solidFill>
                  <a:srgbClr val="292929"/>
                </a:solidFill>
                <a:hlinkClick r:id="rId10" action="ppaction://hlinksldjump"/>
              </a:rPr>
              <a:t>Tvrain.ru</a:t>
            </a:r>
            <a:r>
              <a:rPr lang="ru-RU" sz="1000" dirty="0" smtClean="0">
                <a:solidFill>
                  <a:srgbClr val="292929"/>
                </a:solidFill>
                <a:hlinkClick r:id="rId10" action="ppaction://hlinksldjump"/>
              </a:rPr>
              <a:t>, </a:t>
            </a:r>
            <a:r>
              <a:rPr lang="ru-RU" sz="1000" dirty="0" err="1" smtClean="0">
                <a:solidFill>
                  <a:srgbClr val="292929"/>
                </a:solidFill>
                <a:hlinkClick r:id="rId10" action="ppaction://hlinksldjump"/>
              </a:rPr>
              <a:t>Slon.ru</a:t>
            </a:r>
            <a:r>
              <a:rPr lang="ru-RU" sz="1000" dirty="0" smtClean="0">
                <a:solidFill>
                  <a:srgbClr val="292929"/>
                </a:solidFill>
                <a:hlinkClick r:id="rId10" action="ppaction://hlinksldjump"/>
              </a:rPr>
              <a:t>,                                                  </a:t>
            </a:r>
            <a:r>
              <a:rPr lang="ru-RU" sz="1000" dirty="0" err="1" smtClean="0">
                <a:solidFill>
                  <a:srgbClr val="292929"/>
                </a:solidFill>
                <a:hlinkClick r:id="rId10" action="ppaction://hlinksldjump"/>
              </a:rPr>
              <a:t>Bg.ru</a:t>
            </a:r>
            <a:r>
              <a:rPr lang="ru-RU" sz="1000" dirty="0" smtClean="0">
                <a:solidFill>
                  <a:srgbClr val="292929"/>
                </a:solidFill>
                <a:hlinkClick r:id="rId10" action="ppaction://hlinksldjump"/>
              </a:rPr>
              <a:t>) 	131­132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1" action="ppaction://hlinksldjump"/>
              </a:rPr>
              <a:t>ИД </a:t>
            </a:r>
            <a:r>
              <a:rPr lang="en-US" sz="1000" dirty="0" smtClean="0">
                <a:solidFill>
                  <a:srgbClr val="292929"/>
                </a:solidFill>
                <a:hlinkClick r:id="rId11" action="ppaction://hlinksldjump"/>
              </a:rPr>
              <a:t>Axel Springer Russia (Forbes.ru,                                                  Geo.ru) 	133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2" action="ppaction://hlinksldjump"/>
              </a:rPr>
              <a:t>ИД </a:t>
            </a:r>
            <a:r>
              <a:rPr lang="en-US" sz="1000" dirty="0" smtClean="0">
                <a:solidFill>
                  <a:srgbClr val="292929"/>
                </a:solidFill>
                <a:hlinkClick r:id="rId12" action="ppaction://hlinksldjump"/>
              </a:rPr>
              <a:t>Hearst </a:t>
            </a:r>
            <a:r>
              <a:rPr lang="en-US" sz="1000" dirty="0" err="1" smtClean="0">
                <a:solidFill>
                  <a:srgbClr val="292929"/>
                </a:solidFill>
                <a:hlinkClick r:id="rId12" action="ppaction://hlinksldjump"/>
              </a:rPr>
              <a:t>Shkulev</a:t>
            </a:r>
            <a:r>
              <a:rPr lang="en-US" sz="1000" dirty="0" smtClean="0">
                <a:solidFill>
                  <a:srgbClr val="292929"/>
                </a:solidFill>
                <a:hlinkClick r:id="rId12" action="ppaction://hlinksldjump"/>
              </a:rPr>
              <a:t> Media (Ngs.ru,                                                  E1.ru, Maximonline.ru, Wday.ru, Nn.ru,                                                  Elle.ru, Psychologies.ru,                                                  Starhit.ru) 	134­139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3" action="ppaction://hlinksldjump"/>
              </a:rPr>
              <a:t>ИД </a:t>
            </a:r>
            <a:r>
              <a:rPr lang="en-US" sz="1000" dirty="0" err="1" smtClean="0">
                <a:solidFill>
                  <a:srgbClr val="292929"/>
                </a:solidFill>
                <a:hlinkClick r:id="rId13" action="ppaction://hlinksldjump"/>
              </a:rPr>
              <a:t>Sanoma</a:t>
            </a:r>
            <a:r>
              <a:rPr lang="en-US" sz="1000" dirty="0" smtClean="0">
                <a:solidFill>
                  <a:srgbClr val="292929"/>
                </a:solidFill>
                <a:hlinkClick r:id="rId13" action="ppaction://hlinksldjump"/>
              </a:rPr>
              <a:t> Independent Media (Vedomosti.ru, Cosmo.ru, Popmech.ru, RB.ru, Esquire.ru, Mhealth.ru,                                                  Goodhouse.ru) 	140­141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4" action="ppaction://hlinksldjump"/>
              </a:rPr>
              <a:t>ИД </a:t>
            </a:r>
            <a:r>
              <a:rPr lang="ru-RU" sz="1000" dirty="0" err="1" smtClean="0">
                <a:solidFill>
                  <a:srgbClr val="292929"/>
                </a:solidFill>
                <a:hlinkClick r:id="rId14" action="ppaction://hlinksldjump"/>
              </a:rPr>
              <a:t>Бонниер</a:t>
            </a:r>
            <a:r>
              <a:rPr lang="ru-RU" sz="1000" dirty="0" smtClean="0">
                <a:solidFill>
                  <a:srgbClr val="292929"/>
                </a:solidFill>
                <a:hlinkClick r:id="rId14" action="ppaction://hlinksldjump"/>
              </a:rPr>
              <a:t> </a:t>
            </a:r>
            <a:r>
              <a:rPr lang="ru-RU" sz="1000" dirty="0" err="1" smtClean="0">
                <a:solidFill>
                  <a:srgbClr val="292929"/>
                </a:solidFill>
                <a:hlinkClick r:id="rId14" action="ppaction://hlinksldjump"/>
              </a:rPr>
              <a:t>Пабликейшенз</a:t>
            </a:r>
            <a:r>
              <a:rPr lang="ru-RU" sz="1000" dirty="0" smtClean="0">
                <a:solidFill>
                  <a:srgbClr val="292929"/>
                </a:solidFill>
                <a:hlinkClick r:id="rId14" action="ppaction://hlinksldjump"/>
              </a:rPr>
              <a:t> (</a:t>
            </a:r>
            <a:r>
              <a:rPr lang="en-US" sz="1000" dirty="0" smtClean="0">
                <a:solidFill>
                  <a:srgbClr val="292929"/>
                </a:solidFill>
                <a:hlinkClick r:id="rId14" action="ppaction://hlinksldjump"/>
              </a:rPr>
              <a:t>Gastronom.ru, Supersadovnik.ru) 	142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5" action="ppaction://hlinksldjump"/>
              </a:rPr>
              <a:t>ИД </a:t>
            </a:r>
            <a:r>
              <a:rPr lang="ru-RU" sz="1000" dirty="0" err="1" smtClean="0">
                <a:solidFill>
                  <a:srgbClr val="292929"/>
                </a:solidFill>
                <a:hlinkClick r:id="rId15" action="ppaction://hlinksldjump"/>
              </a:rPr>
              <a:t>КоммерсантЪ</a:t>
            </a:r>
            <a:r>
              <a:rPr lang="ru-RU" sz="1000" dirty="0" smtClean="0">
                <a:solidFill>
                  <a:srgbClr val="292929"/>
                </a:solidFill>
                <a:hlinkClick r:id="rId15" action="ppaction://hlinksldjump"/>
              </a:rPr>
              <a:t> (</a:t>
            </a:r>
            <a:r>
              <a:rPr lang="en-US" sz="1000" dirty="0" smtClean="0">
                <a:solidFill>
                  <a:srgbClr val="292929"/>
                </a:solidFill>
                <a:hlinkClick r:id="rId15" action="ppaction://hlinksldjump"/>
              </a:rPr>
              <a:t>Kommersant.ru) 	143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6" action="ppaction://hlinksldjump"/>
              </a:rPr>
              <a:t>ИД Комсомольская Правда (</a:t>
            </a:r>
            <a:r>
              <a:rPr lang="ru-RU" sz="1000" dirty="0" err="1" smtClean="0">
                <a:solidFill>
                  <a:srgbClr val="292929"/>
                </a:solidFill>
                <a:hlinkClick r:id="rId16" action="ppaction://hlinksldjump"/>
              </a:rPr>
              <a:t>Kp.ru</a:t>
            </a:r>
            <a:r>
              <a:rPr lang="ru-RU" sz="1000" dirty="0" smtClean="0">
                <a:solidFill>
                  <a:srgbClr val="292929"/>
                </a:solidFill>
                <a:hlinkClick r:id="rId16" action="ppaction://hlinksldjump"/>
              </a:rPr>
              <a:t>,                                                  </a:t>
            </a:r>
            <a:r>
              <a:rPr lang="ru-RU" sz="1000" dirty="0" err="1" smtClean="0">
                <a:solidFill>
                  <a:srgbClr val="292929"/>
                </a:solidFill>
                <a:hlinkClick r:id="rId16" action="ppaction://hlinksldjump"/>
              </a:rPr>
              <a:t>Sovsport.ru</a:t>
            </a:r>
            <a:r>
              <a:rPr lang="ru-RU" sz="1000" dirty="0" smtClean="0">
                <a:solidFill>
                  <a:srgbClr val="292929"/>
                </a:solidFill>
                <a:hlinkClick r:id="rId16" action="ppaction://hlinksldjump"/>
              </a:rPr>
              <a:t>, </a:t>
            </a:r>
            <a:r>
              <a:rPr lang="ru-RU" sz="1000" dirty="0" err="1" smtClean="0">
                <a:solidFill>
                  <a:srgbClr val="292929"/>
                </a:solidFill>
                <a:hlinkClick r:id="rId16" action="ppaction://hlinksldjump"/>
              </a:rPr>
              <a:t>Eg.ru</a:t>
            </a:r>
            <a:r>
              <a:rPr lang="ru-RU" sz="1000" dirty="0" smtClean="0">
                <a:solidFill>
                  <a:srgbClr val="292929"/>
                </a:solidFill>
                <a:hlinkClick r:id="rId16" action="ppaction://hlinksldjump"/>
              </a:rPr>
              <a:t>) 	144­152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7" action="ppaction://hlinksldjump"/>
              </a:rPr>
              <a:t>ИД Семь дней (7days.ru) 	153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8" action="ppaction://hlinksldjump"/>
              </a:rPr>
              <a:t>ИД ТОП-50 (</a:t>
            </a:r>
            <a:r>
              <a:rPr lang="en-US" sz="1000" dirty="0" smtClean="0">
                <a:solidFill>
                  <a:srgbClr val="292929"/>
                </a:solidFill>
                <a:hlinkClick r:id="rId18" action="ppaction://hlinksldjump"/>
              </a:rPr>
              <a:t>Woman.ru,                                                  Timeout.ru, Sobaka.ru) 	154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19" action="ppaction://hlinksldjump"/>
              </a:rPr>
              <a:t>ИД Эксперт (</a:t>
            </a:r>
            <a:r>
              <a:rPr lang="en-US" sz="1000" dirty="0" smtClean="0">
                <a:solidFill>
                  <a:srgbClr val="292929"/>
                </a:solidFill>
                <a:hlinkClick r:id="rId19" action="ppaction://hlinksldjump"/>
              </a:rPr>
              <a:t>Expert.ru, Rusrep.ru) 	155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0" action="ppaction://hlinksldjump"/>
              </a:rPr>
              <a:t>Интерфакс (</a:t>
            </a:r>
            <a:r>
              <a:rPr lang="en-US" sz="1000" dirty="0" smtClean="0">
                <a:solidFill>
                  <a:srgbClr val="292929"/>
                </a:solidFill>
                <a:hlinkClick r:id="rId20" action="ppaction://hlinksldjump"/>
              </a:rPr>
              <a:t>Interfax.ru,                                                  Interfax-russia.ru, Finmarket.ru) 	156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1" action="ppaction://hlinksldjump"/>
              </a:rPr>
              <a:t>Корпорация Гуру (</a:t>
            </a:r>
            <a:r>
              <a:rPr lang="en-US" sz="1000" dirty="0" smtClean="0">
                <a:solidFill>
                  <a:srgbClr val="292929"/>
                </a:solidFill>
                <a:hlinkClick r:id="rId21" action="ppaction://hlinksldjump"/>
              </a:rPr>
              <a:t>Carsguru.ru,                                                  Gameguru.ru, Mobiguru.ru,                                                  Onlineguru.ru) 	157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2" action="ppaction://hlinksldjump"/>
              </a:rPr>
              <a:t>Объединенная редакция </a:t>
            </a:r>
            <a:r>
              <a:rPr lang="en-US" sz="1000" dirty="0" smtClean="0">
                <a:solidFill>
                  <a:srgbClr val="292929"/>
                </a:solidFill>
                <a:hlinkClick r:id="rId22" action="ppaction://hlinksldjump"/>
              </a:rPr>
              <a:t>Newsru.com (Newsru.com, Inopressa.ru,                                                  Superstyle.ru) 	158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3" action="ppaction://hlinksldjump"/>
              </a:rPr>
              <a:t>Первый канал (1</a:t>
            </a:r>
            <a:r>
              <a:rPr lang="en-US" sz="1000" dirty="0" smtClean="0">
                <a:solidFill>
                  <a:srgbClr val="292929"/>
                </a:solidFill>
                <a:hlinkClick r:id="rId23" action="ppaction://hlinksldjump"/>
              </a:rPr>
              <a:t>tv.ru) 	159­160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4" action="ppaction://hlinksldjump"/>
              </a:rPr>
              <a:t>РБК 	161­167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5" action="ppaction://hlinksldjump"/>
              </a:rPr>
              <a:t>РИА Новости (</a:t>
            </a:r>
            <a:r>
              <a:rPr lang="en-US" sz="1000" dirty="0" smtClean="0">
                <a:solidFill>
                  <a:srgbClr val="292929"/>
                </a:solidFill>
                <a:hlinkClick r:id="rId25" action="ppaction://hlinksldjump"/>
              </a:rPr>
              <a:t>Ria.ru, Inosmi.ru, 1prime.ru, Rsport.ru, Riarealty.ru,                                                  Mn.ru) 	168­170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6" action="ppaction://hlinksldjump"/>
              </a:rPr>
              <a:t>СТС </a:t>
            </a:r>
            <a:r>
              <a:rPr lang="ru-RU" sz="1000" dirty="0" err="1" smtClean="0">
                <a:solidFill>
                  <a:srgbClr val="292929"/>
                </a:solidFill>
                <a:hlinkClick r:id="rId26" action="ppaction://hlinksldjump"/>
              </a:rPr>
              <a:t>Медиа</a:t>
            </a:r>
            <a:r>
              <a:rPr lang="ru-RU" sz="1000" dirty="0" smtClean="0">
                <a:solidFill>
                  <a:srgbClr val="292929"/>
                </a:solidFill>
                <a:hlinkClick r:id="rId26" action="ppaction://hlinksldjump"/>
              </a:rPr>
              <a:t> (</a:t>
            </a:r>
            <a:r>
              <a:rPr lang="en-US" sz="1000" dirty="0" smtClean="0">
                <a:solidFill>
                  <a:srgbClr val="292929"/>
                </a:solidFill>
                <a:hlinkClick r:id="rId26" action="ppaction://hlinksldjump"/>
              </a:rPr>
              <a:t>Ctc.ru,                                                  Domashniy.ru, Videomore.ru) 	171­174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err="1" smtClean="0">
                <a:solidFill>
                  <a:srgbClr val="292929"/>
                </a:solidFill>
                <a:hlinkClick r:id="rId27" action="ppaction://hlinksldjump"/>
              </a:rPr>
              <a:t>ТНТ-Телесеть</a:t>
            </a:r>
            <a:r>
              <a:rPr lang="ru-RU" sz="1000" dirty="0" smtClean="0">
                <a:solidFill>
                  <a:srgbClr val="292929"/>
                </a:solidFill>
                <a:hlinkClick r:id="rId27" action="ppaction://hlinksldjump"/>
              </a:rPr>
              <a:t> (</a:t>
            </a:r>
            <a:r>
              <a:rPr lang="en-US" sz="1000" dirty="0" smtClean="0">
                <a:solidFill>
                  <a:srgbClr val="292929"/>
                </a:solidFill>
                <a:hlinkClick r:id="rId27" action="ppaction://hlinksldjump"/>
              </a:rPr>
              <a:t>Tnt-online.ru,                                                  Dom2.ru) 	175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smtClean="0">
                <a:solidFill>
                  <a:srgbClr val="292929"/>
                </a:solidFill>
                <a:hlinkClick r:id="rId28" action="ppaction://hlinksldjump"/>
              </a:rPr>
              <a:t>Ю-ТВ 	176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ru-RU" sz="1000" dirty="0" err="1" smtClean="0">
                <a:solidFill>
                  <a:srgbClr val="292929"/>
                </a:solidFill>
                <a:hlinkClick r:id="rId29" action="ppaction://hlinksldjump"/>
              </a:rPr>
              <a:t>Яндекс</a:t>
            </a:r>
            <a:r>
              <a:rPr lang="ru-RU" sz="1000" dirty="0" smtClean="0">
                <a:solidFill>
                  <a:srgbClr val="292929"/>
                </a:solidFill>
                <a:hlinkClick r:id="rId29" action="ppaction://hlinksldjump"/>
              </a:rPr>
              <a:t> 	177­182</a:t>
            </a:r>
            <a:endParaRPr lang="ru-RU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30" action="ppaction://hlinksldjump"/>
              </a:rPr>
              <a:t>Mediatoday</a:t>
            </a:r>
            <a:r>
              <a:rPr lang="en-US" sz="1000" dirty="0" smtClean="0">
                <a:solidFill>
                  <a:srgbClr val="292929"/>
                </a:solidFill>
                <a:hlinkClick r:id="rId30" action="ppaction://hlinksldjump"/>
              </a:rPr>
              <a:t> 	184­188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31" action="ppaction://hlinksldjump"/>
              </a:rPr>
              <a:t>Soloway</a:t>
            </a:r>
            <a:r>
              <a:rPr lang="en-US" sz="1000" dirty="0" smtClean="0">
                <a:solidFill>
                  <a:srgbClr val="292929"/>
                </a:solidFill>
                <a:hlinkClick r:id="rId31" action="ppaction://hlinksldjump"/>
              </a:rPr>
              <a:t> 	189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r>
              <a:rPr lang="en-US" sz="1000" dirty="0" err="1" smtClean="0">
                <a:solidFill>
                  <a:srgbClr val="292929"/>
                </a:solidFill>
                <a:hlinkClick r:id="rId32" action="ppaction://hlinksldjump"/>
              </a:rPr>
              <a:t>Vitpc</a:t>
            </a:r>
            <a:r>
              <a:rPr lang="en-US" sz="1000" dirty="0" smtClean="0">
                <a:solidFill>
                  <a:srgbClr val="292929"/>
                </a:solidFill>
                <a:hlinkClick r:id="rId32" action="ppaction://hlinksldjump"/>
              </a:rPr>
              <a:t> 	190</a:t>
            </a:r>
            <a:endParaRPr lang="en-US" sz="1000" dirty="0" smtClean="0">
              <a:solidFill>
                <a:srgbClr val="292929"/>
              </a:solidFill>
            </a:endParaRPr>
          </a:p>
          <a:p>
            <a:pPr marL="450850" lvl="1" indent="-180000">
              <a:lnSpc>
                <a:spcPct val="80000"/>
              </a:lnSpc>
              <a:spcBef>
                <a:spcPct val="10000"/>
              </a:spcBef>
              <a:spcAft>
                <a:spcPct val="10000"/>
              </a:spcAft>
              <a:buFontTx/>
              <a:buBlip>
                <a:blip r:embed="rId2"/>
              </a:buBlip>
              <a:tabLst>
                <a:tab pos="2880000" algn="r"/>
              </a:tabLst>
            </a:pPr>
            <a:endParaRPr lang="en-US" sz="1000" dirty="0" smtClean="0">
              <a:solidFill>
                <a:srgbClr val="292929"/>
              </a:solidFill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Echomsk.ru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Echomsk.ru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4 179.5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1 871.7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Eva.ru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Eva.ru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1 363.7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F1News.ru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F1news.ru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Fashiontime.ru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Fashiontime.ru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328.7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Flirchi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Flirchi
(3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Plirt.ru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Flirchi.ru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871.9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656.6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298.5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Flirchi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Connect.ua, Flirchi.ru, Plirt.ru.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Friday.ru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Friday.ru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Geometria.ru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Geometria.ru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762.7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Gismeteo.ru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220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Gismeteo.ru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10 685.4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6 038.0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2 174.5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Google Sites**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729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Google Sites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Google
(ru+com)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Youtube.com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34 110.9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30 121.9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27 616.3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63.6%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56.1%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26 414.2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21 258.0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18 312.8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13 168.3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9 634.7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7 142.8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17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 В аудиторию Google Sites входят проекты: Google (ru+com), Youtube.com.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** Данные предоставлены на основе user-centric измерения.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Imhonet.ru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Imhonet.ru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4 016.0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1 231.0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39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Title_1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ru-RU" smtClean="0"/>
              <a:t>Топ проектов и холдингов</a:t>
            </a:r>
            <a:br>
              <a:rPr lang="ru-RU" smtClean="0"/>
            </a:br>
            <a:r>
              <a:rPr lang="ru-RU" smtClean="0"/>
              <a:t>Апрель 2014</a:t>
            </a:r>
            <a:br>
              <a:rPr lang="ru-RU" smtClean="0"/>
            </a:br>
            <a:endParaRPr lang="ru-RU" dirty="0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914400" y="5445125"/>
            <a:ext cx="6400800" cy="554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0" cap="none" spc="0" normalizeH="0" baseline="0" noProof="0" smtClean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Результаты Панельного исследования</a:t>
            </a:r>
            <a:endParaRPr kumimoji="0" lang="ru-RU" sz="1800" b="0" i="0" u="none" strike="noStrike" kern="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Irr.ru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31622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Irr.ru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Результат поиска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6 547.8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2 193.5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1 988.6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1 960.9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1 848.3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2 253.3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568.2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Irr.ru,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Irr.ru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66912"/>
        </p:xfrm>
        <a:graphic>
          <a:graphicData uri="http://schemas.openxmlformats.org/drawingml/2006/table">
            <a:tbl>
              <a:tblPr/>
              <a:tblGrid>
                <a:gridCol w="1331932"/>
                <a:gridCol w="1358667"/>
                <a:gridCol w="1223596"/>
                <a:gridCol w="1192608"/>
                <a:gridCol w="1296294"/>
                <a:gridCol w="1296294"/>
                <a:gridCol w="119260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 и образование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Животные и растения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Строительство и ремонт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Электроника и бытовая техника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Мебель, интерьер, обиход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560.7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437.3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411.0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380.5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309.6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Irr.ru,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Irr.ru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36590"/>
                <a:gridCol w="1363418"/>
                <a:gridCol w="1196779"/>
                <a:gridCol w="1196779"/>
                <a:gridCol w="1300827"/>
                <a:gridCol w="1300827"/>
                <a:gridCol w="119677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Товары для детей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Спорт, туризм, отдых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Услуги и деятельность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Компьютерная техника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Отдам даром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251.7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221.0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194.6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Irr.ru,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Itar-tass.com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Itar-tass.com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5 898.6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2 386.6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Ivi.ru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Ivi.ru*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Ivi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4 684.2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3 454.4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1 675.2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1 148.5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17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Ivi не включены в расчёт аудитории Ivi.ru.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Job.ru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Job.ru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2 338.5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Jv.ru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Jv.ru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506.6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Karaoke.ru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Karaoke.ru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Kinoafisha.info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Kinoafisha.info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477.0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Kinopoisk.ru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Kinopoisk.ru*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Kinopoisk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10 518.7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3 661.6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4 736.0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1 317.4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1 193.8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49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Kinopoisk не включены в расчёт аудитории Kinopoisk.ru.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1635" name="Group 3"/>
          <p:cNvGraphicFramePr>
            <a:graphicFrameLocks noGrp="1"/>
          </p:cNvGraphicFramePr>
          <p:nvPr/>
        </p:nvGraphicFramePr>
        <p:xfrm>
          <a:off x="220663" y="1516063"/>
          <a:ext cx="8770937" cy="4795843"/>
        </p:xfrm>
        <a:graphic>
          <a:graphicData uri="http://schemas.openxmlformats.org/drawingml/2006/table">
            <a:tbl>
              <a:tblPr/>
              <a:tblGrid>
                <a:gridCol w="7659687"/>
                <a:gridCol w="1111250"/>
              </a:tblGrid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1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  <a:tr h="2397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2" name="Objec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xmlns="" val="1967910484"/>
              </p:ext>
            </p:extLst>
          </p:nvPr>
        </p:nvGraphicFramePr>
        <p:xfrm>
          <a:off x="5253974" y="1485477"/>
          <a:ext cx="3923928" cy="48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3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4D978F-C09B-4289-8F77-2A7FC0179F59}" type="slidenum">
              <a:rPr lang="ru-RU" smtClean="0">
                <a:solidFill>
                  <a:srgbClr val="E02A8F"/>
                </a:solidFill>
              </a:rPr>
              <a:pPr/>
              <a:t>5</a:t>
            </a:fld>
            <a:endParaRPr lang="ru-RU" dirty="0">
              <a:solidFill>
                <a:srgbClr val="E02A8F"/>
              </a:solidFill>
            </a:endParaRPr>
          </a:p>
        </p:txBody>
      </p:sp>
      <p:sp>
        <p:nvSpPr>
          <p:cNvPr id="581634" name="Title_1"/>
          <p:cNvSpPr>
            <a:spLocks noGrp="1" noChangeArrowheads="1"/>
          </p:cNvSpPr>
          <p:nvPr>
            <p:ph type="title" idx="4294967295"/>
          </p:nvPr>
        </p:nvSpPr>
        <p:spPr>
          <a:xfrm>
            <a:off x="479425" y="152400"/>
            <a:ext cx="8435975" cy="1017588"/>
          </a:xfrm>
        </p:spPr>
        <p:txBody>
          <a:bodyPr/>
          <a:lstStyle/>
          <a:p>
            <a:r>
              <a:rPr lang="ru-RU" sz="2400" dirty="0" smtClean="0"/>
              <a:t>Топ-20 интернет-проектов </a:t>
            </a:r>
            <a:br>
              <a:rPr lang="ru-RU" sz="2400" dirty="0" smtClean="0"/>
            </a:br>
            <a:r>
              <a:rPr lang="ru-RU" sz="2400" dirty="0" smtClean="0"/>
              <a:t>Апрель 201</a:t>
            </a:r>
            <a:r>
              <a:rPr lang="en-US" sz="2400" dirty="0" smtClean="0"/>
              <a:t>4</a:t>
            </a:r>
            <a:r>
              <a:rPr lang="ru-RU" sz="2400" dirty="0" smtClean="0"/>
              <a:t>, Россия 100 000+, 12-64 лет</a:t>
            </a:r>
            <a:endParaRPr lang="en-GB" sz="2000" dirty="0">
              <a:solidFill>
                <a:schemeClr val="accent1"/>
              </a:solidFill>
            </a:endParaRPr>
          </a:p>
        </p:txBody>
      </p:sp>
      <p:graphicFrame>
        <p:nvGraphicFramePr>
          <p:cNvPr id="20" name="Object 6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xmlns="" val="2959471082"/>
              </p:ext>
            </p:extLst>
          </p:nvPr>
        </p:nvGraphicFramePr>
        <p:xfrm>
          <a:off x="-108519" y="1485477"/>
          <a:ext cx="3744416" cy="48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1" name="Objec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xmlns="" val="1298549291"/>
              </p:ext>
            </p:extLst>
          </p:nvPr>
        </p:nvGraphicFramePr>
        <p:xfrm>
          <a:off x="2296895" y="1485477"/>
          <a:ext cx="4320480" cy="48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81722" name="Text Box 90"/>
          <p:cNvSpPr txBox="1">
            <a:spLocks noChangeArrowheads="1"/>
          </p:cNvSpPr>
          <p:nvPr/>
        </p:nvSpPr>
        <p:spPr bwMode="auto">
          <a:xfrm>
            <a:off x="829063" y="1212850"/>
            <a:ext cx="23622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в среднем за день</a:t>
            </a:r>
          </a:p>
        </p:txBody>
      </p:sp>
      <p:sp>
        <p:nvSpPr>
          <p:cNvPr id="581723" name="Text Box 91"/>
          <p:cNvSpPr txBox="1">
            <a:spLocks noChangeArrowheads="1"/>
          </p:cNvSpPr>
          <p:nvPr/>
        </p:nvSpPr>
        <p:spPr bwMode="auto">
          <a:xfrm>
            <a:off x="3515290" y="1209675"/>
            <a:ext cx="23622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в среднем за неделю</a:t>
            </a:r>
          </a:p>
        </p:txBody>
      </p:sp>
      <p:sp>
        <p:nvSpPr>
          <p:cNvPr id="581724" name="Text Box 92"/>
          <p:cNvSpPr txBox="1">
            <a:spLocks noChangeArrowheads="1"/>
          </p:cNvSpPr>
          <p:nvPr/>
        </p:nvSpPr>
        <p:spPr bwMode="auto">
          <a:xfrm>
            <a:off x="7009377" y="1209675"/>
            <a:ext cx="113665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за месяц</a:t>
            </a:r>
          </a:p>
        </p:txBody>
      </p:sp>
      <p:sp>
        <p:nvSpPr>
          <p:cNvPr id="581725" name="Line 9"/>
          <p:cNvSpPr>
            <a:spLocks noChangeShapeType="1"/>
          </p:cNvSpPr>
          <p:nvPr/>
        </p:nvSpPr>
        <p:spPr bwMode="auto">
          <a:xfrm rot="5400000">
            <a:off x="300832" y="3820319"/>
            <a:ext cx="5091112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292929"/>
              </a:solidFill>
            </a:endParaRPr>
          </a:p>
        </p:txBody>
      </p:sp>
      <p:sp>
        <p:nvSpPr>
          <p:cNvPr id="581726" name="Line 9"/>
          <p:cNvSpPr>
            <a:spLocks noChangeShapeType="1"/>
          </p:cNvSpPr>
          <p:nvPr/>
        </p:nvSpPr>
        <p:spPr bwMode="auto">
          <a:xfrm rot="5400000">
            <a:off x="3180557" y="3817144"/>
            <a:ext cx="5091112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</p:spPr>
        <p:txBody>
          <a:bodyPr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292929"/>
              </a:solidFill>
            </a:endParaRPr>
          </a:p>
        </p:txBody>
      </p:sp>
      <p:grpSp>
        <p:nvGrpSpPr>
          <p:cNvPr id="2" name="Group 95"/>
          <p:cNvGrpSpPr>
            <a:grpSpLocks/>
          </p:cNvGrpSpPr>
          <p:nvPr/>
        </p:nvGrpSpPr>
        <p:grpSpPr bwMode="auto">
          <a:xfrm>
            <a:off x="8061325" y="5037138"/>
            <a:ext cx="1042988" cy="1189037"/>
            <a:chOff x="5072" y="3107"/>
            <a:chExt cx="657" cy="749"/>
          </a:xfrm>
        </p:grpSpPr>
        <p:sp>
          <p:nvSpPr>
            <p:cNvPr id="581728" name="Rectangle 16"/>
            <p:cNvSpPr>
              <a:spLocks noChangeArrowheads="1"/>
            </p:cNvSpPr>
            <p:nvPr/>
          </p:nvSpPr>
          <p:spPr bwMode="auto">
            <a:xfrm>
              <a:off x="5072" y="3107"/>
              <a:ext cx="574" cy="749"/>
            </a:xfrm>
            <a:prstGeom prst="rect">
              <a:avLst/>
            </a:prstGeom>
            <a:solidFill>
              <a:schemeClr val="bg1"/>
            </a:solidFill>
            <a:ln w="9525" algn="ctr">
              <a:solidFill>
                <a:srgbClr val="C0C0C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ru-RU" dirty="0">
                <a:solidFill>
                  <a:srgbClr val="292929"/>
                </a:solidFill>
              </a:endParaRPr>
            </a:p>
          </p:txBody>
        </p:sp>
        <p:sp>
          <p:nvSpPr>
            <p:cNvPr id="317457" name="Rectangle 17"/>
            <p:cNvSpPr>
              <a:spLocks noChangeArrowheads="1"/>
            </p:cNvSpPr>
            <p:nvPr/>
          </p:nvSpPr>
          <p:spPr bwMode="auto">
            <a:xfrm>
              <a:off x="5101" y="3232"/>
              <a:ext cx="62" cy="102"/>
            </a:xfrm>
            <a:prstGeom prst="rect">
              <a:avLst/>
            </a:prstGeom>
            <a:gradFill rotWithShape="1">
              <a:gsLst>
                <a:gs pos="0">
                  <a:schemeClr val="accent1"/>
                </a:gs>
                <a:gs pos="50000">
                  <a:schemeClr val="accent1">
                    <a:gamma/>
                    <a:tint val="74510"/>
                    <a:invGamma/>
                  </a:schemeClr>
                </a:gs>
                <a:gs pos="100000">
                  <a:schemeClr val="accent1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dirty="0">
                <a:solidFill>
                  <a:srgbClr val="292929"/>
                </a:solidFill>
              </a:endParaRPr>
            </a:p>
          </p:txBody>
        </p:sp>
        <p:sp>
          <p:nvSpPr>
            <p:cNvPr id="317458" name="Rectangle 18"/>
            <p:cNvSpPr>
              <a:spLocks noChangeArrowheads="1"/>
            </p:cNvSpPr>
            <p:nvPr/>
          </p:nvSpPr>
          <p:spPr bwMode="auto">
            <a:xfrm>
              <a:off x="5101" y="3561"/>
              <a:ext cx="62" cy="91"/>
            </a:xfrm>
            <a:prstGeom prst="rect">
              <a:avLst/>
            </a:prstGeom>
            <a:gradFill rotWithShape="1">
              <a:gsLst>
                <a:gs pos="0">
                  <a:schemeClr val="tx2"/>
                </a:gs>
                <a:gs pos="50000">
                  <a:schemeClr val="tx2">
                    <a:gamma/>
                    <a:tint val="74510"/>
                    <a:invGamma/>
                  </a:schemeClr>
                </a:gs>
                <a:gs pos="100000">
                  <a:schemeClr val="tx2"/>
                </a:gs>
              </a:gsLst>
              <a:lin ang="5400000" scaled="1"/>
            </a:gradFill>
            <a:ln w="9525" algn="ctr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ru-RU" dirty="0">
                <a:solidFill>
                  <a:srgbClr val="292929"/>
                </a:solidFill>
              </a:endParaRPr>
            </a:p>
          </p:txBody>
        </p:sp>
        <p:sp>
          <p:nvSpPr>
            <p:cNvPr id="581731" name="Rectangle 19"/>
            <p:cNvSpPr>
              <a:spLocks noChangeArrowheads="1"/>
            </p:cNvSpPr>
            <p:nvPr/>
          </p:nvSpPr>
          <p:spPr bwMode="auto">
            <a:xfrm>
              <a:off x="5150" y="3125"/>
              <a:ext cx="578" cy="31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fontAlgn="base">
                <a:spcBef>
                  <a:spcPct val="20000"/>
                </a:spcBef>
                <a:spcAft>
                  <a:spcPct val="0"/>
                </a:spcAft>
              </a:pPr>
              <a:r>
                <a:rPr lang="ru-RU" sz="900" dirty="0">
                  <a:solidFill>
                    <a:srgbClr val="292929"/>
                  </a:solidFill>
                </a:rPr>
                <a:t>по данным </a:t>
              </a:r>
              <a:r>
                <a:rPr lang="en-US" sz="900" dirty="0">
                  <a:solidFill>
                    <a:srgbClr val="292929"/>
                  </a:solidFill>
                </a:rPr>
                <a:t>Site–centric</a:t>
              </a:r>
              <a:r>
                <a:rPr lang="ru-RU" sz="900" dirty="0">
                  <a:solidFill>
                    <a:srgbClr val="292929"/>
                  </a:solidFill>
                </a:rPr>
                <a:t> панели</a:t>
              </a:r>
              <a:endParaRPr lang="ru-RU" sz="400" dirty="0">
                <a:solidFill>
                  <a:srgbClr val="292929"/>
                </a:solidFill>
                <a:cs typeface="Arial" charset="0"/>
              </a:endParaRPr>
            </a:p>
          </p:txBody>
        </p:sp>
        <p:sp>
          <p:nvSpPr>
            <p:cNvPr id="581732" name="Rectangle 20"/>
            <p:cNvSpPr>
              <a:spLocks noChangeArrowheads="1"/>
            </p:cNvSpPr>
            <p:nvPr/>
          </p:nvSpPr>
          <p:spPr bwMode="auto">
            <a:xfrm>
              <a:off x="5150" y="3476"/>
              <a:ext cx="579" cy="316"/>
            </a:xfrm>
            <a:prstGeom prst="rect">
              <a:avLst/>
            </a:prstGeom>
            <a:noFill/>
            <a:ln w="9525" algn="ctr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fontAlgn="base">
                <a:spcBef>
                  <a:spcPct val="20000"/>
                </a:spcBef>
                <a:spcAft>
                  <a:spcPct val="0"/>
                </a:spcAft>
              </a:pPr>
              <a:r>
                <a:rPr lang="ru-RU" sz="900" dirty="0">
                  <a:solidFill>
                    <a:srgbClr val="292929"/>
                  </a:solidFill>
                </a:rPr>
                <a:t>по данным </a:t>
              </a:r>
              <a:r>
                <a:rPr lang="en-US" sz="900" dirty="0">
                  <a:solidFill>
                    <a:srgbClr val="292929"/>
                  </a:solidFill>
                </a:rPr>
                <a:t>User–centric </a:t>
              </a:r>
              <a:r>
                <a:rPr lang="ru-RU" sz="900" dirty="0">
                  <a:solidFill>
                    <a:srgbClr val="292929"/>
                  </a:solidFill>
                </a:rPr>
                <a:t> панели</a:t>
              </a:r>
            </a:p>
          </p:txBody>
        </p:sp>
      </p:grpSp>
      <p:sp>
        <p:nvSpPr>
          <p:cNvPr id="23" name="Text_Prim"/>
          <p:cNvSpPr>
            <a:spLocks noChangeArrowheads="1"/>
          </p:cNvSpPr>
          <p:nvPr/>
        </p:nvSpPr>
        <p:spPr bwMode="auto">
          <a:xfrm>
            <a:off x="904875" y="6358431"/>
            <a:ext cx="7172325" cy="55399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000" i="1" dirty="0">
                <a:solidFill>
                  <a:srgbClr val="6E6E6E"/>
                </a:solidFill>
              </a:rPr>
              <a:t>Аудитория сайтов производителей браузеров не измерялась по технологическим причинам.</a:t>
            </a:r>
            <a:r>
              <a:rPr lang="en-US" sz="1000" i="1" dirty="0">
                <a:solidFill>
                  <a:srgbClr val="6E6E6E"/>
                </a:solidFill>
              </a:rPr>
              <a:t> </a:t>
            </a:r>
            <a:r>
              <a:rPr lang="ru-RU" sz="1000" i="1" dirty="0">
                <a:solidFill>
                  <a:srgbClr val="6E6E6E"/>
                </a:solidFill>
              </a:rPr>
              <a:t>Ролики, встроенные на сторонние сайты, не включены в расчёт аудитории</a:t>
            </a:r>
            <a:r>
              <a:rPr lang="en-US" sz="1000" i="1" dirty="0">
                <a:solidFill>
                  <a:srgbClr val="6E6E6E"/>
                </a:solidFill>
              </a:rPr>
              <a:t> </a:t>
            </a:r>
            <a:r>
              <a:rPr lang="ru-RU" sz="1000" i="1" dirty="0">
                <a:solidFill>
                  <a:srgbClr val="6E6E6E"/>
                </a:solidFill>
              </a:rPr>
              <a:t>ресурсов. Аудитория сайтов по России 100 000- рассчитана на основании </a:t>
            </a:r>
            <a:r>
              <a:rPr lang="en-US" sz="1000" i="1" dirty="0">
                <a:solidFill>
                  <a:srgbClr val="6E6E6E"/>
                </a:solidFill>
              </a:rPr>
              <a:t>User-centric </a:t>
            </a:r>
            <a:r>
              <a:rPr lang="ru-RU" sz="1000" i="1" dirty="0">
                <a:solidFill>
                  <a:srgbClr val="6E6E6E"/>
                </a:solidFill>
              </a:rPr>
              <a:t>панели, при использовании данных ФОМ.</a:t>
            </a:r>
          </a:p>
        </p:txBody>
      </p:sp>
    </p:spTree>
    <p:extLst>
      <p:ext uri="{BB962C8B-B14F-4D97-AF65-F5344CB8AC3E}">
        <p14:creationId xmlns:p14="http://schemas.microsoft.com/office/powerpoint/2010/main" xmlns="" val="2457619856"/>
      </p:ext>
    </p:extLst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Kleo.ru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Kleo.ru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845.2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Lifehacker.ru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Lifehacker.ru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1 433.2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Look At Media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31932"/>
                <a:gridCol w="1358667"/>
                <a:gridCol w="1192608"/>
                <a:gridCol w="1296294"/>
                <a:gridCol w="1223596"/>
                <a:gridCol w="1296294"/>
                <a:gridCol w="119260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nb-NO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Look At Media
(5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The-village.ru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Lookatme.ru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Wonderzine.com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Furfur.me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2 698.6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1 244.6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876.6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772.1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679.2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1 019.6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Look At Media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Furfur.me, Lookatme.ru, The-village.ru, Hopesandfears.com, Wonderzine.com.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Look At Media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45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69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Hopesandfears.com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541.3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Lostfilm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5794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Lostfilm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Lostfilm.tv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Lostfilm.info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2 320.6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2 220.1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826.0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1 448.5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1 417.0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691.0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Lostfilm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Lostfilm.info, Lostfilm.tv.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M24.ru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M24.ru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4 139.4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1 461.3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 Mail.Ru Group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8356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620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Mail.Ru Group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проекта)***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Mail.ru
(30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Odnoklassniki.ru****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36 604.3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35 750.7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22 833.0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68.2%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31 551.7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29 550.9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16 879.1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20 248.2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17 474.3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9 572.5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*** В аудиторию холдинга 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Mail.Ru Group </a:t>
            </a:r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входят проекты: 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Mail.ru (30 </a:t>
            </a:r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проектов), 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Odnoklassniki.ru.</a:t>
            </a:r>
          </a:p>
          <a:p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* </a:t>
            </a:r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Проекты Рассылки (письма), 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Games-online </a:t>
            </a:r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и Ролики 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Mail.ru </a:t>
            </a:r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не включены в расчет аудитории портала 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Mail.ru.</a:t>
            </a:r>
          </a:p>
          <a:p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**** </a:t>
            </a:r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Ролики 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Odnoklassniki </a:t>
            </a:r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не включены в расчёт аудитории </a:t>
            </a:r>
            <a:r>
              <a:rPr lang="en-US" sz="900" i="1" smtClean="0">
                <a:solidFill>
                  <a:schemeClr val="bg2"/>
                </a:solidFill>
                <a:cs typeface="Arial" charset="0"/>
              </a:rPr>
              <a:t>Odnoklassniki.ru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66912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52814"/>
                <a:gridCol w="1221085"/>
                <a:gridCol w="1221085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Mail.ru
(30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Почта, внутренние страницы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Ответы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Мой мир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35 750.7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27 408.8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26 875.9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21 410.9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16 161.4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39.9%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305.8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29 550.9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21 431.3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20 665.1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10 692.0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7 891.9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55.1%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17 474.3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12 151.5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11 946.9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2 422.4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2 565.1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Проекты Рассылки (письма), Games-online и Ролики Mail.ru не включены в расчет аудитории портала Mail.ru.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Поиск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Леди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14 989.5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13 750.8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8 806.1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7 791.2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7 580.2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27.9%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14.5%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8 273.7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8 577.2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3 268.0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3 624.2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3 463.8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2 863.7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3 432.8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978.4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Проекты Рассылки (письма), Games-online и Ролики Mail.ru не включены в расчет аудитории портала Mail.ru.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316229"/>
                <a:gridCol w="121094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Игры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Афиша &amp; ТВ-программа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Дети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Здоровье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Hi-Tech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7 040.9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6 909.9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5 441.9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5 134.9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4 833.7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3 375.1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2 952.0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2 149.8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1 591.0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2 131.7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1 191.1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724.3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59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653439695"/>
              </p:ext>
            </p:extLst>
          </p:nvPr>
        </p:nvGraphicFramePr>
        <p:xfrm>
          <a:off x="220663" y="1340769"/>
          <a:ext cx="8671816" cy="5011052"/>
        </p:xfrm>
        <a:graphic>
          <a:graphicData uri="http://schemas.openxmlformats.org/drawingml/2006/table">
            <a:tbl>
              <a:tblPr/>
              <a:tblGrid>
                <a:gridCol w="397498"/>
                <a:gridCol w="3953839"/>
                <a:gridCol w="4320479"/>
              </a:tblGrid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0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54680">
                <a:tc rowSpan="9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В состав холдингов входят следующие проекты: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vert="vert270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Rambler&amp;Co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Afisha.ru, Ag.ru, Autorambler.ru, Championat.com, Eda.ru, Fanat.ru, Ferra.ru, Gameslife.ru, Gazeta.ru, Kanobu.ru, Lenta.ru, Letidor.ru, LiveJournal.com,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Mir.travel,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Motor.ru, Nightparty.ru, Ogl.ru, Price.ru, Quto.ru, Rambler (17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проектов),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Redigo.ru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Facebook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Facebook.com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Gismeteo.ru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Gismeteo.ru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Google Sites: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Android.com, Blogspot (com+ru), Chromium.org, Feedburner.com, Google (ru+com),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Panoramio.com,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Youtube.com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Mail.Ru Group: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Career.ru,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Hh.ru, Mail.ru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(30 проектов),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Odnoklassniki.ru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5468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Wikimedia foundation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Mediawiki.org,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Toolserver.org,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Wikibooks.org, Wikidata.org, Wikimedia.org,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W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ikimediafoundation.org,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Wikinews.org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Wikipedia.org, Wikiquote.org, Wikisource.org, Wikiversity.org, Wikivoyage.org, Wiktionary.org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Авито: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Avito.ru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Вконтакте: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Vk.com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5011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8E8E8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Газпром медиа: </a:t>
                      </a:r>
                      <a:r>
                        <a:rPr kumimoji="0" 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101.ru, 2x2tv.ru,</a:t>
                      </a:r>
                      <a:r>
                        <a:rPr kumimoji="0" 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7days.ru, Avtoradio.ru, Centpart.ru, City-fm.ru, Comedyclub.ru,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С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omedy-radio.ru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Deti.fm, Dom2.ru, Echomsk.ru, Energyfm.ru, Friday.ru, Gazprom.ru,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Gazprom-media.com,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Gpm-digital.com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Itogi.ru, Nomobile.ru, Now.ru, Ntv.ru, Ntvplus.ru, Panorama-tv.ru, Profmedia.ru, Ra-alkasar.ru, Radioromantika.ru,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Relax-fm.ru, Rutube.ru,   Tnt-online.ru, Tribuna.ru, Tv3.ru, Veseloeradio.ru, Vkpm.ru, Zakon-tv.ru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11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РБК</a:t>
                      </a:r>
                      <a:r>
                        <a:rPr kumimoji="0" lang="en-GB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: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Anekdot.ru, Autonews.ru, Biztorg.ru,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Cnews.ru, Hc.ru, Iglobe.ru, Informer.ru, Kupongid.ru, Loveplanet.ru (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сайт),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Medialand.ru, Nashidengi.ru,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Nic.ru, Peterhost.ru, Pusk.ua, Qip.ru,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01.ru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Rbc.ru, Rbc.ua, Rbcdaily.ru, Rbcholding.ru, Rbctv.ru, Readme.ru, Reggi.ru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Relax.ru, Smotri.com (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сайт),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Sweb.ru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Tvidi.ru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167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Фотострана: </a:t>
                      </a:r>
                      <a:r>
                        <a:rPr kumimoji="0" lang="en-GB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Fotostrana.ru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Arial" charset="0"/>
                      </a:endParaRP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Яндекс: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Kinopoisk.ru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, Яндекс (30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Arial" charset="0"/>
                        </a:rPr>
                        <a:t>проектов).</a:t>
                      </a:r>
                    </a:p>
                  </a:txBody>
                  <a:tcPr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22" name="Objec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xmlns="" val="554115671"/>
              </p:ext>
            </p:extLst>
          </p:nvPr>
        </p:nvGraphicFramePr>
        <p:xfrm>
          <a:off x="5220072" y="1340768"/>
          <a:ext cx="3923928" cy="22743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3" name="Номер слайда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4D978F-C09B-4289-8F77-2A7FC0179F59}" type="slidenum">
              <a:rPr lang="ru-RU" smtClean="0">
                <a:solidFill>
                  <a:srgbClr val="E02A8F"/>
                </a:solidFill>
              </a:rPr>
              <a:pPr/>
              <a:t>6</a:t>
            </a:fld>
            <a:endParaRPr lang="ru-RU" dirty="0">
              <a:solidFill>
                <a:srgbClr val="E02A8F"/>
              </a:solidFill>
            </a:endParaRPr>
          </a:p>
        </p:txBody>
      </p:sp>
      <p:sp>
        <p:nvSpPr>
          <p:cNvPr id="581634" name="Title_1"/>
          <p:cNvSpPr>
            <a:spLocks noGrp="1" noChangeArrowheads="1"/>
          </p:cNvSpPr>
          <p:nvPr>
            <p:ph type="title" idx="4294967295"/>
          </p:nvPr>
        </p:nvSpPr>
        <p:spPr>
          <a:xfrm>
            <a:off x="479425" y="152400"/>
            <a:ext cx="8435975" cy="1017588"/>
          </a:xfrm>
        </p:spPr>
        <p:txBody>
          <a:bodyPr/>
          <a:lstStyle/>
          <a:p>
            <a:r>
              <a:rPr lang="ru-RU" sz="2400" dirty="0" smtClean="0"/>
              <a:t>Топ-</a:t>
            </a:r>
            <a:r>
              <a:rPr lang="en-GB" sz="2400" dirty="0" smtClean="0"/>
              <a:t>1</a:t>
            </a:r>
            <a:r>
              <a:rPr lang="ru-RU" sz="2400" dirty="0" smtClean="0"/>
              <a:t>0 холдингов </a:t>
            </a:r>
            <a:br>
              <a:rPr lang="ru-RU" sz="2400" dirty="0" smtClean="0"/>
            </a:br>
            <a:r>
              <a:rPr lang="ru-RU" sz="2400" dirty="0" smtClean="0"/>
              <a:t>Апрель 2014, Россия 100 000+, 12-64 лет</a:t>
            </a:r>
            <a:endParaRPr lang="en-GB" sz="2000" dirty="0">
              <a:solidFill>
                <a:schemeClr val="accent1"/>
              </a:solidFill>
            </a:endParaRPr>
          </a:p>
        </p:txBody>
      </p:sp>
      <p:graphicFrame>
        <p:nvGraphicFramePr>
          <p:cNvPr id="20" name="Object 6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xmlns="" val="3165343595"/>
              </p:ext>
            </p:extLst>
          </p:nvPr>
        </p:nvGraphicFramePr>
        <p:xfrm>
          <a:off x="-468560" y="1340768"/>
          <a:ext cx="4608512" cy="23024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1722" name="Text Box 90"/>
          <p:cNvSpPr txBox="1">
            <a:spLocks noChangeArrowheads="1"/>
          </p:cNvSpPr>
          <p:nvPr/>
        </p:nvSpPr>
        <p:spPr bwMode="auto">
          <a:xfrm>
            <a:off x="829063" y="1156579"/>
            <a:ext cx="23622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в среднем за день</a:t>
            </a:r>
          </a:p>
        </p:txBody>
      </p:sp>
      <p:sp>
        <p:nvSpPr>
          <p:cNvPr id="581723" name="Text Box 91"/>
          <p:cNvSpPr txBox="1">
            <a:spLocks noChangeArrowheads="1"/>
          </p:cNvSpPr>
          <p:nvPr/>
        </p:nvSpPr>
        <p:spPr bwMode="auto">
          <a:xfrm>
            <a:off x="3515290" y="1153404"/>
            <a:ext cx="236220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в среднем за неделю</a:t>
            </a:r>
          </a:p>
        </p:txBody>
      </p:sp>
      <p:sp>
        <p:nvSpPr>
          <p:cNvPr id="581724" name="Text Box 92"/>
          <p:cNvSpPr txBox="1">
            <a:spLocks noChangeArrowheads="1"/>
          </p:cNvSpPr>
          <p:nvPr/>
        </p:nvSpPr>
        <p:spPr bwMode="auto">
          <a:xfrm>
            <a:off x="7009377" y="1153404"/>
            <a:ext cx="1136650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200" dirty="0">
                <a:solidFill>
                  <a:srgbClr val="292929"/>
                </a:solidFill>
              </a:rPr>
              <a:t>за месяц</a:t>
            </a:r>
          </a:p>
        </p:txBody>
      </p:sp>
      <p:sp>
        <p:nvSpPr>
          <p:cNvPr id="581725" name="Line 9"/>
          <p:cNvSpPr>
            <a:spLocks noChangeShapeType="1"/>
          </p:cNvSpPr>
          <p:nvPr/>
        </p:nvSpPr>
        <p:spPr bwMode="auto">
          <a:xfrm rot="5400000" flipV="1">
            <a:off x="1606203" y="2493069"/>
            <a:ext cx="2442270" cy="4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292929"/>
              </a:solidFill>
            </a:endParaRPr>
          </a:p>
        </p:txBody>
      </p:sp>
      <p:sp>
        <p:nvSpPr>
          <p:cNvPr id="581726" name="Line 9"/>
          <p:cNvSpPr>
            <a:spLocks noChangeShapeType="1"/>
          </p:cNvSpPr>
          <p:nvPr/>
        </p:nvSpPr>
        <p:spPr bwMode="auto">
          <a:xfrm rot="5400000">
            <a:off x="4560540" y="2491483"/>
            <a:ext cx="2445446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 dirty="0">
              <a:solidFill>
                <a:srgbClr val="292929"/>
              </a:solidFill>
            </a:endParaRPr>
          </a:p>
        </p:txBody>
      </p:sp>
      <p:sp>
        <p:nvSpPr>
          <p:cNvPr id="23" name="Text_Prim"/>
          <p:cNvSpPr>
            <a:spLocks noChangeArrowheads="1"/>
          </p:cNvSpPr>
          <p:nvPr/>
        </p:nvSpPr>
        <p:spPr bwMode="auto">
          <a:xfrm>
            <a:off x="904875" y="6358431"/>
            <a:ext cx="7172325" cy="40011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ru-RU" sz="1000" i="1" dirty="0">
                <a:solidFill>
                  <a:srgbClr val="6E6E6E"/>
                </a:solidFill>
              </a:rPr>
              <a:t>Аудитория сайтов производителей браузеров не измерялась по технологическим причинам. Аудитория роликов и партнёрских ресурсов не включена в расчёт аудитории ресурсов. </a:t>
            </a:r>
          </a:p>
        </p:txBody>
      </p:sp>
      <p:graphicFrame>
        <p:nvGraphicFramePr>
          <p:cNvPr id="14" name="Object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xmlns="" val="496457387"/>
              </p:ext>
            </p:extLst>
          </p:nvPr>
        </p:nvGraphicFramePr>
        <p:xfrm>
          <a:off x="2627784" y="1340768"/>
          <a:ext cx="3449140" cy="22989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xmlns="" val="2356807744"/>
      </p:ext>
    </p:extLst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31622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Погода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Файлы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Знакомства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Товары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4 806.4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2 638.1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2 634.3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2 431.9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2 346.8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2 454.5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1 113.6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688.6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767.0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Облака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Работа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Агент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Карты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Календарь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2 202.9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2 062.1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947.2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853.5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761.8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751.5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116.4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Mail.ru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Открытки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Рассылки
(письма)*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Рейтинг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705.5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496.4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235.3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Mail.ru, для которых выборка за месяц &gt;= 60 человек.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 Проекты Рассылки (письма), Games-online и Ролики Mail.ru не включены в расчет аудитории портала Mail.ru.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проекта Мой мир портала Mail.ru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66543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Мой мир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Мой мир
(раздел)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Фото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Видео*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16 161.4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13 712.7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9 014.5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4 295.9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7 891.9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6 755.6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3 475.0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1 336.3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2 565.1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2 315.1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244.1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Мой мир портала Mail.ru, для которых выборка за месяц &gt;= 60 человек.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 Ролики Mail.ru не включены в расчет аудитории раздела Видео проекта Мой мир.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Odnoklassniki.ru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716711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620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Odnoklassniki.ru*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Odnoklassniki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22 833.0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13 023.9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277.1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16 879.1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8 275.0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9 572.5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2 996.9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28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Odnoklassniki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не включены в расчёт аудитории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Odnoklassniki.ru.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Megalyrics.ru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Megalyrics.ru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1 268.4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Megogo.net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Megogo.net*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Megogo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3 853.2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1 575.8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1 304.7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Megogo не включены в расчёт аудитории Megogo.net.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Metro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322169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Metro
(2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Metronews.ru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1 160.4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1 143.3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Metro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Metronews.ru, Modmod.ru.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Mk.ru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3 354.9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1 123.5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News Media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42912"/>
                <a:gridCol w="1369866"/>
                <a:gridCol w="1202439"/>
                <a:gridCol w="1306979"/>
                <a:gridCol w="1233683"/>
                <a:gridCol w="1233683"/>
                <a:gridCol w="120243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 Media
(5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Rusnovosti.ru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Lifenews.ru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Izvestia.ru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Heat.ru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6 310.7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3 049.7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2 725.3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2 391.1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2 531.4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1 054.5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1 064.2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69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News Media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входят проекты: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Lifenews.ru, Lifesports.ru, Izvestia.ru, Heat.ru, Rusnovosti.ru.</a:t>
            </a:r>
          </a:p>
          <a:p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**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514" name="Title_1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ru-RU" smtClean="0"/>
              <a:t>Аудитория интернет-проектов </a:t>
            </a:r>
            <a:br>
              <a:rPr lang="ru-RU" smtClean="0"/>
            </a:br>
            <a:r>
              <a:rPr lang="ru-RU" smtClean="0"/>
              <a:t>Апрель 2014</a:t>
            </a:r>
            <a:br>
              <a:rPr lang="ru-RU" smtClean="0"/>
            </a:br>
            <a:endParaRPr lang="ru-RU" dirty="0"/>
          </a:p>
        </p:txBody>
      </p:sp>
      <p:sp>
        <p:nvSpPr>
          <p:cNvPr id="576515" name="Rectangle 3"/>
          <p:cNvSpPr>
            <a:spLocks noGrp="1" noChangeArrowheads="1"/>
          </p:cNvSpPr>
          <p:nvPr>
            <p:ph type="subTitle" idx="4294967295"/>
          </p:nvPr>
        </p:nvSpPr>
        <p:spPr>
          <a:xfrm>
            <a:off x="914400" y="5445125"/>
            <a:ext cx="6400800" cy="554038"/>
          </a:xfrm>
          <a:noFill/>
          <a:ln/>
        </p:spPr>
        <p:txBody>
          <a:bodyPr/>
          <a:lstStyle/>
          <a:p>
            <a:pPr marL="0" indent="0">
              <a:buNone/>
            </a:pPr>
            <a:r>
              <a:rPr lang="ru-RU" dirty="0">
                <a:solidFill>
                  <a:schemeClr val="tx2"/>
                </a:solidFill>
              </a:rPr>
              <a:t>Результаты Панельного исследования</a:t>
            </a:r>
          </a:p>
        </p:txBody>
      </p:sp>
    </p:spTree>
  </p:cSld>
  <p:clrMapOvr>
    <a:masterClrMapping/>
  </p:clrMapOvr>
  <p:transition>
    <p:split/>
  </p:transition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Newstube.ru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474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Newstube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Newstube.ru*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2 697.9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761.0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885.7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Newstube не включены в расчёт аудитории Newstube.ru.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Osp.ru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Osp.ru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266.8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PDG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5013216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316229"/>
                <a:gridCol w="1210949"/>
                <a:gridCol w="1210949"/>
                <a:gridCol w="1210949"/>
                <a:gridCol w="121094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Интернет издательство PDG
(7 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Restate.ru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110km.ru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TourOut.ru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Neva.today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1 363.1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383.7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371.2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264.9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193.3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363168"/>
            <a:ext cx="769843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* В аудиторию проектов </a:t>
            </a:r>
            <a:r>
              <a:rPr lang="en-US" sz="1000" i="1" dirty="0" smtClean="0">
                <a:solidFill>
                  <a:schemeClr val="bg2"/>
                </a:solidFill>
                <a:cs typeface="Arial" charset="0"/>
              </a:rPr>
              <a:t>PDG 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входят проекты: 110</a:t>
            </a:r>
            <a:r>
              <a:rPr lang="en-US" sz="1000" i="1" dirty="0" smtClean="0">
                <a:solidFill>
                  <a:schemeClr val="bg2"/>
                </a:solidFill>
                <a:cs typeface="Arial" charset="0"/>
              </a:rPr>
              <a:t>km.ru, Allnw.ru, Peterburg2.ru, Restate.ru, TourOut.ru, Vchera.com, </a:t>
            </a:r>
            <a:r>
              <a:rPr lang="en-US" sz="1000" i="1" dirty="0" err="1" smtClean="0">
                <a:solidFill>
                  <a:schemeClr val="bg2"/>
                </a:solidFill>
                <a:cs typeface="Arial" charset="0"/>
              </a:rPr>
              <a:t>Neva.today</a:t>
            </a:r>
            <a:r>
              <a:rPr lang="en-US" sz="1000" i="1" dirty="0" smtClean="0">
                <a:solidFill>
                  <a:schemeClr val="bg2"/>
                </a:solidFill>
                <a:cs typeface="Arial" charset="0"/>
              </a:rPr>
              <a:t>.</a:t>
            </a:r>
          </a:p>
          <a:p>
            <a:r>
              <a:rPr lang="en-US" sz="1000" i="1" dirty="0" smtClean="0">
                <a:solidFill>
                  <a:schemeClr val="bg2"/>
                </a:solidFill>
                <a:cs typeface="Arial" charset="0"/>
              </a:rPr>
              <a:t>** 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силу размера выборки значение не является статистически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валидным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PDG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Peterburg2.ru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188.5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Pladform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Pladform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3 284.5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1 063.8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Planeta-online.tv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428711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Planeta-online.tv*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Planeta-online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4 396.9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3 210.6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1 598.4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1 086.5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Planeta-online </a:t>
            </a:r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не включены в расчёт аудитории </a:t>
            </a:r>
            <a:r>
              <a:rPr lang="en-US" sz="1000" i="1" smtClean="0">
                <a:solidFill>
                  <a:schemeClr val="bg2"/>
                </a:solidFill>
                <a:cs typeface="Arial" charset="0"/>
              </a:rPr>
              <a:t>Planeta-online.tv.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Playground.ru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Playground.ru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1 756.1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Professionali.ru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Professionali.ru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1 337.9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439.2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 Rambler&amp;Co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2" cy="4720608"/>
        </p:xfrm>
        <a:graphic>
          <a:graphicData uri="http://schemas.openxmlformats.org/drawingml/2006/table">
            <a:tbl>
              <a:tblPr/>
              <a:tblGrid>
                <a:gridCol w="1347647"/>
                <a:gridCol w="1374697"/>
                <a:gridCol w="1238033"/>
                <a:gridCol w="1311588"/>
                <a:gridCol w="1206679"/>
                <a:gridCol w="1206679"/>
                <a:gridCol w="120667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Rambler&amp;Co
(21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проект)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LiveJournal.com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Rambler
(17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Gazeta.ru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Lenta.ru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23 598.1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13 603.4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9 470.3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7 229.7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5 835.8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44.0%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13.5%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14 009.4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6 359.1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5 554.8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3 051.7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2 498.9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5 748.3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1 939.8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2 729.3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724.5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755.4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Rambler&amp;Co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для которых выборка за месяц &gt;= 60 человек.</a:t>
            </a:r>
          </a:p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* Ролики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Rambler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не включены в расчет аудитории портала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Rambler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 Rambler&amp;Co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41109"/>
        </p:xfrm>
        <a:graphic>
          <a:graphicData uri="http://schemas.openxmlformats.org/drawingml/2006/table">
            <a:tbl>
              <a:tblPr/>
              <a:tblGrid>
                <a:gridCol w="1310885"/>
                <a:gridCol w="1337197"/>
                <a:gridCol w="1482698"/>
                <a:gridCol w="1173762"/>
                <a:gridCol w="1275810"/>
                <a:gridCol w="1173762"/>
                <a:gridCol w="11378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Championat.com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Afisha.ru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Autorambler.ru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Quto.ru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Price.ru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3 134.6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3 060.5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1 866.6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1 584.3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1 265.6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1 029.0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539.1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264.7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79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Rambler&amp;Co,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101.ru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101.ru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811.1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 Rambler&amp;Co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Ferra.ru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Eda.ru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Kanobu.ru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Motor.ru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1 244.1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1 242.6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1 014.0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937.5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759.2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95.6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Rambler&amp;Co,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холдинга Rambler&amp;Co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Redigo.ru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Letidor.ru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Ogl.ru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660.4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646.2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176.0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холдинга Rambler&amp;Co,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Championat.com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644711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548000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Championat.com*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на сайте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Championat.com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3 134.6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308.3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1 410.1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на сайте Championat не включены в расчёт аудитории Championat.com.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Rambler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72060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21085"/>
                <a:gridCol w="1221085"/>
                <a:gridCol w="1221085"/>
                <a:gridCol w="1252814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Rambler
(17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проектов)*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Почта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Результаты поиска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9 470.3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6 257.9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5 059.0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3 748.7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2 327.5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17.6%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5 554.8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4 030.5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2 813.4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2 536.8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1 347.2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2 729.3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2 151.7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1 156.1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1 255.9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Rambler,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Rambler не включены в расчет аудитории портала Rambler.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Rambler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52415"/>
                <a:gridCol w="1379561"/>
                <a:gridCol w="1210949"/>
                <a:gridCol w="1210949"/>
                <a:gridCol w="1210949"/>
                <a:gridCol w="1210949"/>
                <a:gridCol w="1316229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Финансы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Погода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Касса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Гороскопы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Недвижимость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950.5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785.5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671.3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583.5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485.5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433.2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201.0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Rambler,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Rambler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Top100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TV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Знакомства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374.4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347.2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253.3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118.5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9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проектам Rambler,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LiveJournal.com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66912"/>
        </p:xfrm>
        <a:graphic>
          <a:graphicData uri="http://schemas.openxmlformats.org/drawingml/2006/table">
            <a:tbl>
              <a:tblPr/>
              <a:tblGrid>
                <a:gridCol w="1326525"/>
                <a:gridCol w="1353152"/>
                <a:gridCol w="1291032"/>
                <a:gridCol w="1291032"/>
                <a:gridCol w="1291032"/>
                <a:gridCol w="1187767"/>
                <a:gridCol w="1151461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LiveJournal.com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Блоги, пользователи без логина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Блоги, пользователи с логином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Сервисные страницы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13 603.4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13 092.1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1 148.4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903.1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366.4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25.3%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16.3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6 359.1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5 853.9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459.5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1 939.8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1 602.5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414.8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34.1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6984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LiveJournal.com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холдинга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Rambler&amp;Co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для которых выборка за месяц &gt;= 60 человек.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Lenta.ru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Lenta.ru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 России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б.СССР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В мире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Экономика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5 835.8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2 566.2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2 356.3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2 089.0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1 634.3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25.3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2 498.9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1 051.4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1 074.7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884.0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719.8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755.4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180.8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6984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Lenta.ru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холдинга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Rambler&amp;Co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для которых выборка за месяц &gt;= 60 человек.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Lenta.ru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Главная страница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Масс-медиа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Из жизни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Прогресс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1 623.1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1 172.7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1 166.2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1 129.0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955.6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943.5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442.7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502.5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433.1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86.6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87.2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76984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Lenta.ru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 холдинга </a:t>
            </a:r>
            <a:r>
              <a:rPr lang="ru-RU" sz="1000" i="1" dirty="0" err="1" smtClean="0">
                <a:solidFill>
                  <a:schemeClr val="bg2"/>
                </a:solidFill>
                <a:cs typeface="Arial" charset="0"/>
              </a:rPr>
              <a:t>Rambler&amp;Co</a:t>
            </a:r>
            <a:r>
              <a:rPr lang="ru-RU" sz="1000" i="1" dirty="0" smtClean="0">
                <a:solidFill>
                  <a:schemeClr val="bg2"/>
                </a:solidFill>
                <a:cs typeface="Arial" charset="0"/>
              </a:rPr>
              <a:t>, для которых выборка за месяц &gt;= 60 человек.</a:t>
            </a: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Lenta.ru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 высоком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Дом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705.3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329.8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103.8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89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проекта Lenta.ru холдинга Rambler&amp;Co, для которых выборка за месяц &gt;= 60 человек.</a:t>
            </a:r>
          </a:p>
          <a:p>
            <a:r>
              <a:rPr lang="ru-RU" sz="9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9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проектов холдинга 66.ru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698385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57300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Холдинг 66.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
(3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66.ru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Rabota66.ru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Ekabu.ru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902.1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574.2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243.6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214.3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проектов холдинга 66.ru входят проекты: 66.ru, Ekabu.ru, Rabota66.ru.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Rapsinews.ru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967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3320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Rapsinews.ru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716.7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201.2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90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Relevant Media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7804927" cy="472060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332000"/>
                <a:gridCol w="1225458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Relevant Media
(3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проекта)*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Kakprosto.ru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Pinme.ru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Justlady.ru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6 708.5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5 990.7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683.5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480.4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1.3%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2 034.2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1 788.4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126.5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334.5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289.6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91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В аудиторию Relevant Media входят проекты:  Justlady.ru, Kakprosto.ru, Pinme.ru.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Rg.ru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3990169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Rg.ru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8 550.6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15.9%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3 305.5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641.6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92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Rutube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6441085" cy="4992192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Rutube*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Rutube.ru***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Rutube //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Партнёры сайта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15 115.6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5 098.6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1 325.4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7 299.1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1 741.4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390.4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1 984.3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378.9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11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93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Rutube // Партнёры не включены в расчёт аудитории Роликов Rutube.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*** Ролики Rutube и Ролики Rutube // Партнёры не включены в расчёт аудитории Rutube.ru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Rutube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45888"/>
        </p:xfrm>
        <a:graphic>
          <a:graphicData uri="http://schemas.openxmlformats.org/drawingml/2006/table">
            <a:tbl>
              <a:tblPr/>
              <a:tblGrid>
                <a:gridCol w="1363736"/>
                <a:gridCol w="1391109"/>
                <a:gridCol w="1221085"/>
                <a:gridCol w="1221085"/>
                <a:gridCol w="1221085"/>
                <a:gridCol w="1252814"/>
                <a:gridCol w="1221085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Rutube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Кино, ТВ, телешоу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Юмор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Музыка, выступления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Семья, дом, дети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15 115.6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8 569.1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6 268.2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4 907.6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1 876.4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28.2%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16.0%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11.7%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7 299.1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3 776.5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2 274.6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1 683.3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517.0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13.6%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1 984.3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1 050.3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424.8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303.0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80.9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94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Rutube,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Rutube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2001" cy="4845888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  <a:gridCol w="1225458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Спорт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Творчество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Природа, животные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Новости, политика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Приват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1 646.1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1 490.4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1 400.3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1 127.3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1 070.2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2.1%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2.0%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582.7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405.9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399.0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302.6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292.8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0.8%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0.6%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118.6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67.5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45.5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95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Rutube,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Rutube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8891999" cy="4845888"/>
        </p:xfrm>
        <a:graphic>
          <a:graphicData uri="http://schemas.openxmlformats.org/drawingml/2006/table">
            <a:tbl>
              <a:tblPr/>
              <a:tblGrid>
                <a:gridCol w="1331932"/>
                <a:gridCol w="1358667"/>
                <a:gridCol w="1223596"/>
                <a:gridCol w="1296294"/>
                <a:gridCol w="1192608"/>
                <a:gridCol w="1296294"/>
                <a:gridCol w="119260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Мультфильмы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Мультфильмы аниме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Технологии, наука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Мультфильмы детские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Авто, мото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998.8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940.8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858.8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815.4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768.1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1.9%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1.6%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1.4%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273.5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355.1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217.8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227.7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209.9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0.5%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0.7%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38.7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33.9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96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Rutube, для которых выборка за месяц &gt;= 60 человек.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Роликов Rutube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Эротика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Игры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403.5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363.1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0.8%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0.7%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99.9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97.6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0.2%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**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97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В таблицах приведены данные только по тем разделам Роликов Rutube, для которых выборка за месяц &gt;= 60 человек.</a:t>
            </a:r>
          </a:p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** В силу размера выборки значение не является статистически валидным.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Sibnet.ru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5215627" cy="484110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25458"/>
                <a:gridCol w="1225458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Ролики </a:t>
                      </a: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Sibnet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Sibnet.ru*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1 871.3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1 348.9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3.5%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2.5%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10.0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31.3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710.6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497.0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0.9%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5.9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19.6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179.0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149.7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0.3%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/ стартов роликов на человека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3.5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9.4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N/A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98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i="1" smtClean="0">
                <a:solidFill>
                  <a:schemeClr val="bg2"/>
                </a:solidFill>
                <a:cs typeface="Arial" charset="0"/>
              </a:rPr>
              <a:t>* Ролики Sibnet не включены в расчёт аудитории Sibnet.ru.</a:t>
            </a:r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Title_1"/>
          <p:cNvSpPr>
            <a:spLocks noGrp="1" noChangeArrowheads="1"/>
          </p:cNvSpPr>
          <p:nvPr>
            <p:ph type="title"/>
          </p:nvPr>
        </p:nvSpPr>
        <p:spPr>
          <a:noFill/>
        </p:spPr>
        <p:txBody>
          <a:bodyPr/>
          <a:lstStyle/>
          <a:p>
            <a:r>
              <a:rPr lang="ru-RU" smtClean="0"/>
              <a:t>Аудитория Spletnik.ru</a:t>
            </a:r>
            <a:br>
              <a:rPr lang="ru-RU" smtClean="0"/>
            </a:br>
            <a:r>
              <a:rPr lang="ru-RU" smtClean="0"/>
              <a:t>Апрель 2014, Россия 100 000+, 12-64 лет</a:t>
            </a:r>
            <a:endParaRPr lang="ru-RU" dirty="0"/>
          </a:p>
        </p:txBody>
      </p:sp>
      <p:graphicFrame>
        <p:nvGraphicFramePr>
          <p:cNvPr id="13405" name="Table_1"/>
          <p:cNvGraphicFramePr>
            <a:graphicFrameLocks noGrp="1"/>
          </p:cNvGraphicFramePr>
          <p:nvPr/>
        </p:nvGraphicFramePr>
        <p:xfrm>
          <a:off x="179389" y="1356771"/>
          <a:ext cx="4022011" cy="4715829"/>
        </p:xfrm>
        <a:graphic>
          <a:graphicData uri="http://schemas.openxmlformats.org/drawingml/2006/table">
            <a:tbl>
              <a:tblPr/>
              <a:tblGrid>
                <a:gridCol w="1368620"/>
                <a:gridCol w="1396091"/>
                <a:gridCol w="1257300"/>
              </a:tblGrid>
              <a:tr h="395829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Spletnik.ru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8000" marR="18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782.1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 1.5%</a:t>
                      </a:r>
                      <a:endParaRPr kumimoji="0" lang="ru-RU" sz="12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+mn-ea"/>
                        <a:cs typeface="+mn-cs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Monthly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7.8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Weekly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238.6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% 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0.4%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 Weekly 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6.1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Reach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Тысяч человек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46.2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% </a:t>
                      </a: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от  населения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0.1%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Daily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Frequency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Среднее количество страниц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4.4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2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Average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Minutes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Day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cap="flat">
                      <a:noFill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+mn-ea"/>
                          <a:cs typeface="+mn-cs"/>
                        </a:rPr>
                        <a:t>Среднее количество минут на человека</a:t>
                      </a: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</a:t>
                      </a:r>
                      <a:endParaRPr kumimoji="0" lang="ru-RU" sz="1200" b="0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54000" marR="54000" marT="54000" marB="54000" anchor="ctr" horzOverflow="overflow"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B2B2B2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</a:tr>
            </a:tbl>
          </a:graphicData>
        </a:graphic>
      </p:graphicFrame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C42CD7F-1E43-4F82-A982-9CB6EC9C303F}" type="slidenum">
              <a:rPr lang="ru-RU" smtClean="0"/>
              <a:pPr/>
              <a:t>99</a:t>
            </a:fld>
            <a:endParaRPr lang="ru-RU"/>
          </a:p>
        </p:txBody>
      </p:sp>
      <p:sp>
        <p:nvSpPr>
          <p:cNvPr id="5" name="Text_Prim"/>
          <p:cNvSpPr/>
          <p:nvPr/>
        </p:nvSpPr>
        <p:spPr>
          <a:xfrm>
            <a:off x="762000" y="6413968"/>
            <a:ext cx="815340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ru-RU" sz="1000" i="1" dirty="0" smtClean="0">
              <a:solidFill>
                <a:schemeClr val="bg2"/>
              </a:solidFill>
              <a:cs typeface="Arial" charset="0"/>
            </a:endParaRPr>
          </a:p>
        </p:txBody>
      </p:sp>
    </p:spTree>
  </p:cSld>
  <p:clrMapOvr>
    <a:masterClrMapping/>
  </p:clrMapOvr>
  <p:transition>
    <p:pull dir="r"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Web Index Report Theme">
  <a:themeElements>
    <a:clrScheme name="1_Оформление по умолчанию 15">
      <a:dk1>
        <a:srgbClr val="292929"/>
      </a:dk1>
      <a:lt1>
        <a:srgbClr val="FFFFFF"/>
      </a:lt1>
      <a:dk2>
        <a:srgbClr val="00A5C5"/>
      </a:dk2>
      <a:lt2>
        <a:srgbClr val="808080"/>
      </a:lt2>
      <a:accent1>
        <a:srgbClr val="E02A8F"/>
      </a:accent1>
      <a:accent2>
        <a:srgbClr val="929395"/>
      </a:accent2>
      <a:accent3>
        <a:srgbClr val="FFFFFF"/>
      </a:accent3>
      <a:accent4>
        <a:srgbClr val="212121"/>
      </a:accent4>
      <a:accent5>
        <a:srgbClr val="EDACC6"/>
      </a:accent5>
      <a:accent6>
        <a:srgbClr val="848587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3">
        <a:dk1>
          <a:srgbClr val="292929"/>
        </a:dk1>
        <a:lt1>
          <a:srgbClr val="FFFFFF"/>
        </a:lt1>
        <a:dk2>
          <a:srgbClr val="00A5C5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212121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14">
        <a:dk1>
          <a:srgbClr val="292929"/>
        </a:dk1>
        <a:lt1>
          <a:srgbClr val="FFFFFF"/>
        </a:lt1>
        <a:dk2>
          <a:srgbClr val="00A5C5"/>
        </a:dk2>
        <a:lt2>
          <a:srgbClr val="808080"/>
        </a:lt2>
        <a:accent1>
          <a:srgbClr val="E02A8F"/>
        </a:accent1>
        <a:accent2>
          <a:srgbClr val="333399"/>
        </a:accent2>
        <a:accent3>
          <a:srgbClr val="FFFFFF"/>
        </a:accent3>
        <a:accent4>
          <a:srgbClr val="212121"/>
        </a:accent4>
        <a:accent5>
          <a:srgbClr val="EDACC6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15">
        <a:dk1>
          <a:srgbClr val="292929"/>
        </a:dk1>
        <a:lt1>
          <a:srgbClr val="FFFFFF"/>
        </a:lt1>
        <a:dk2>
          <a:srgbClr val="00A5C5"/>
        </a:dk2>
        <a:lt2>
          <a:srgbClr val="808080"/>
        </a:lt2>
        <a:accent1>
          <a:srgbClr val="E02A8F"/>
        </a:accent1>
        <a:accent2>
          <a:srgbClr val="929395"/>
        </a:accent2>
        <a:accent3>
          <a:srgbClr val="FFFFFF"/>
        </a:accent3>
        <a:accent4>
          <a:srgbClr val="212121"/>
        </a:accent4>
        <a:accent5>
          <a:srgbClr val="EDACC6"/>
        </a:accent5>
        <a:accent6>
          <a:srgbClr val="848587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Web Index Report Theme</Template>
  <TotalTime>92</TotalTime>
  <Words>26558</Words>
  <Application>Microsoft Office PowerPoint</Application>
  <PresentationFormat>Экран (4:3)</PresentationFormat>
  <Paragraphs>9627</Paragraphs>
  <Slides>196</Slides>
  <Notes>6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196</vt:i4>
      </vt:variant>
    </vt:vector>
  </HeadingPairs>
  <TitlesOfParts>
    <vt:vector size="197" baseType="lpstr">
      <vt:lpstr>Web Index Report Theme</vt:lpstr>
      <vt:lpstr>TNS Web Index: Аудитория интернет-проектов</vt:lpstr>
      <vt:lpstr>Слайд 2</vt:lpstr>
      <vt:lpstr>Слайд 3</vt:lpstr>
      <vt:lpstr>Топ проектов и холдингов Апрель 2014 </vt:lpstr>
      <vt:lpstr>Топ-20 интернет-проектов  Апрель 2014, Россия 100 000+, 12-64 лет</vt:lpstr>
      <vt:lpstr>Топ-10 холдингов  Апрель 2014, Россия 100 000+, 12-64 лет</vt:lpstr>
      <vt:lpstr>Аудитория интернет-проектов  Апрель 2014 </vt:lpstr>
      <vt:lpstr>Аудитория 101.ru Апрель 2014, Россия 100 000+, 12-64 лет</vt:lpstr>
      <vt:lpstr>Аудитория проектов холдинга 66.ru Апрель 2014, Россия 100 000+, 12-64 лет</vt:lpstr>
      <vt:lpstr>Аудитория Aif.ru Апрель 2014, Россия 100 000+, 12-64 лет</vt:lpstr>
      <vt:lpstr>Аудитория All.biz Апрель 2014, Россия 100 000+, 12-64 лет</vt:lpstr>
      <vt:lpstr>Аудитория Auto.ru Апрель 2014, Россия 100 000+, 12-64 лет</vt:lpstr>
      <vt:lpstr>Аудитория Avito.ru Апрель 2014, Россия 100 000+, 12-64 лет</vt:lpstr>
      <vt:lpstr>Аудитория Avito.ru Апрель 2014, Россия 100 000+, 12-64 лет</vt:lpstr>
      <vt:lpstr>Аудитория Avito.ru Апрель 2014, Россия 100 000+, 12-64 лет</vt:lpstr>
      <vt:lpstr>Аудитория Baby.ru Апрель 2014, Россия 100 000+, 12-64 лет</vt:lpstr>
      <vt:lpstr>Аудитория Babyblog.ru Апрель 2014, Россия 100 000+, 12-64 лет</vt:lpstr>
      <vt:lpstr>Аудитория Banki.ru Апрель 2014, Россия 100 000+, 12-64 лет</vt:lpstr>
      <vt:lpstr>Аудитория Bfm.ru Апрель 2014, Россия 100 000+, 12-64 лет</vt:lpstr>
      <vt:lpstr>Аудитория Bibika.ru Апрель 2014, Россия 100 000+, 12-64 лет</vt:lpstr>
      <vt:lpstr>Аудитория Burdastyle.ru Апрель 2014, Россия 100 000+, 12-64 лет</vt:lpstr>
      <vt:lpstr>Аудитория Cn.ru Апрель 2014, Россия 100 000+, 12-64 лет</vt:lpstr>
      <vt:lpstr>Аудитория Cn.ru Апрель 2014, Россия 100 000+, 12-64 лет</vt:lpstr>
      <vt:lpstr>Аудитория Conde Nast Россия Апрель 2014, Россия 100 000+, 12-64 лет</vt:lpstr>
      <vt:lpstr>Аудитория Direktline Апрель 2014, Россия 100 000+, 12-64 лет</vt:lpstr>
      <vt:lpstr>Аудитория Disney Апрель 2014, Россия 100 000+, 12-64 лет</vt:lpstr>
      <vt:lpstr>Аудитория Dnevnik.ru Апрель 2014, Россия 100 000+, 12-64 лет</vt:lpstr>
      <vt:lpstr>Аудитория Dp.ru Апрель 2014, Россия 100 000+, 12-64 лет</vt:lpstr>
      <vt:lpstr>Аудитория Drive.ru Апрель 2014, Россия 100 000+, 12-64 лет</vt:lpstr>
      <vt:lpstr>Аудитория Echomsk.ru Апрель 2014, Россия 100 000+, 12-64 лет</vt:lpstr>
      <vt:lpstr>Аудитория Eva.ru Апрель 2014, Россия 100 000+, 12-64 лет</vt:lpstr>
      <vt:lpstr>Аудитория F1News.ru Апрель 2014, Россия 100 000+, 12-64 лет</vt:lpstr>
      <vt:lpstr>Аудитория Fashiontime.ru Апрель 2014, Россия 100 000+, 12-64 лет</vt:lpstr>
      <vt:lpstr>Аудитория Flirchi Апрель 2014, Россия 100 000+, 12-64 лет</vt:lpstr>
      <vt:lpstr>Аудитория Friday.ru Апрель 2014, Россия 100 000+, 12-64 лет</vt:lpstr>
      <vt:lpstr>Аудитория Geometria.ru Апрель 2014, Россия 100 000+, 12-64 лет</vt:lpstr>
      <vt:lpstr>Аудитория Gismeteo.ru Апрель 2014, Россия 100 000+, 12-64 лет</vt:lpstr>
      <vt:lpstr>Аудитория Google Sites** Апрель 2014, Россия 100 000+, 12-64 лет</vt:lpstr>
      <vt:lpstr>Аудитория Imhonet.ru Апрель 2014, Россия 100 000+, 12-64 лет</vt:lpstr>
      <vt:lpstr>Аудитория Irr.ru Апрель 2014, Россия 100 000+, 12-64 лет</vt:lpstr>
      <vt:lpstr>Аудитория Irr.ru Апрель 2014, Россия 100 000+, 12-64 лет</vt:lpstr>
      <vt:lpstr>Аудитория Irr.ru Апрель 2014, Россия 100 000+, 12-64 лет</vt:lpstr>
      <vt:lpstr>Аудитория Itar-tass.com Апрель 2014, Россия 100 000+, 12-64 лет</vt:lpstr>
      <vt:lpstr>Аудитория Ivi.ru Апрель 2014, Россия 100 000+, 12-64 лет</vt:lpstr>
      <vt:lpstr>Аудитория Job.ru Апрель 2014, Россия 100 000+, 12-64 лет</vt:lpstr>
      <vt:lpstr>Аудитория Jv.ru Апрель 2014, Россия 100 000+, 12-64 лет</vt:lpstr>
      <vt:lpstr>Аудитория Karaoke.ru Апрель 2014, Россия 100 000+, 12-64 лет</vt:lpstr>
      <vt:lpstr>Аудитория Kinoafisha.info Апрель 2014, Россия 100 000+, 12-64 лет</vt:lpstr>
      <vt:lpstr>Аудитория Kinopoisk.ru Апрель 2014, Россия 100 000+, 12-64 лет</vt:lpstr>
      <vt:lpstr>Аудитория Kleo.ru Апрель 2014, Россия 100 000+, 12-64 лет</vt:lpstr>
      <vt:lpstr>Аудитория Lifehacker.ru Апрель 2014, Россия 100 000+, 12-64 лет</vt:lpstr>
      <vt:lpstr>Аудитория Look At Media Апрель 2014, Россия 100 000+, 12-64 лет</vt:lpstr>
      <vt:lpstr>Аудитория Look At Media Апрель 2014, Россия 100 000+, 12-64 лет</vt:lpstr>
      <vt:lpstr>Аудитория Lostfilm Апрель 2014, Россия 100 000+, 12-64 лет</vt:lpstr>
      <vt:lpstr>Аудитория M24.ru Апрель 2014, Россия 100 000+, 12-64 лет</vt:lpstr>
      <vt:lpstr>Аудитория холдинга Mail.Ru Group Апрель 2014, Россия 100 000+, 12-64 лет</vt:lpstr>
      <vt:lpstr>Аудитория Mail.ru Апрель 2014, Россия 100 000+, 12-64 лет</vt:lpstr>
      <vt:lpstr>Аудитория Mail.ru Апрель 2014, Россия 100 000+, 12-64 лет</vt:lpstr>
      <vt:lpstr>Аудитория Mail.ru Апрель 2014, Россия 100 000+, 12-64 лет</vt:lpstr>
      <vt:lpstr>Аудитория Mail.ru Апрель 2014, Россия 100 000+, 12-64 лет</vt:lpstr>
      <vt:lpstr>Аудитория Mail.ru Апрель 2014, Россия 100 000+, 12-64 лет</vt:lpstr>
      <vt:lpstr>Аудитория Mail.ru Апрель 2014, Россия 100 000+, 12-64 лет</vt:lpstr>
      <vt:lpstr>Аудитория проекта Мой мир портала Mail.ru Апрель 2014, Россия 100 000+, 12-64 лет</vt:lpstr>
      <vt:lpstr>Аудитория Odnoklassniki.ru Апрель 2014, Россия 100 000+, 12-64 лет</vt:lpstr>
      <vt:lpstr>Аудитория Megalyrics.ru Апрель 2014, Россия 100 000+, 12-64 лет</vt:lpstr>
      <vt:lpstr>Аудитория Megogo.net Апрель 2014, Россия 100 000+, 12-64 лет</vt:lpstr>
      <vt:lpstr>Аудитория Metro Апрель 2014, Россия 100 000+, 12-64 лет</vt:lpstr>
      <vt:lpstr>Аудитория Mk.ru Апрель 2014, Россия 100 000+, 12-64 лет</vt:lpstr>
      <vt:lpstr>Аудитория News Media Апрель 2014, Россия 100 000+, 12-64 лет</vt:lpstr>
      <vt:lpstr>Аудитория Newstube.ru Апрель 2014, Россия 100 000+, 12-64 лет</vt:lpstr>
      <vt:lpstr>Аудитория Osp.ru Апрель 2014, Россия 100 000+, 12-64 лет</vt:lpstr>
      <vt:lpstr>Аудитория проектов PDG Апрель 2014, Россия 100 000+, 12-64 лет</vt:lpstr>
      <vt:lpstr>Аудитория проектов PDG Апрель 2014, Россия 100 000+, 12-64 лет</vt:lpstr>
      <vt:lpstr>Аудитория Pladform Апрель 2014, Россия 100 000+, 12-64 лет</vt:lpstr>
      <vt:lpstr>Аудитория Planeta-online.tv Апрель 2014, Россия 100 000+, 12-64 лет</vt:lpstr>
      <vt:lpstr>Аудитория Playground.ru Апрель 2014, Россия 100 000+, 12-64 лет</vt:lpstr>
      <vt:lpstr>Аудитория Professionali.ru Апрель 2014, Россия 100 000+, 12-64 лет</vt:lpstr>
      <vt:lpstr>Аудитория холдинга Rambler&amp;Co Апрель 2014, Россия 100 000+, 12-64 лет</vt:lpstr>
      <vt:lpstr>Аудитория холдинга Rambler&amp;Co Апрель 2014, Россия 100 000+, 12-64 лет</vt:lpstr>
      <vt:lpstr>Аудитория холдинга Rambler&amp;Co Апрель 2014, Россия 100 000+, 12-64 лет</vt:lpstr>
      <vt:lpstr>Аудитория холдинга Rambler&amp;Co Апрель 2014, Россия 100 000+, 12-64 лет</vt:lpstr>
      <vt:lpstr>Аудитория Championat.com Апрель 2014, Россия 100 000+, 12-64 лет</vt:lpstr>
      <vt:lpstr>Аудитория проектов Rambler Апрель 2014, Россия 100 000+, 12-64 лет</vt:lpstr>
      <vt:lpstr>Аудитория проектов Rambler Апрель 2014, Россия 100 000+, 12-64 лет</vt:lpstr>
      <vt:lpstr>Аудитория проектов Rambler Апрель 2014, Россия 100 000+, 12-64 лет</vt:lpstr>
      <vt:lpstr>Аудитория LiveJournal.com Апрель 2014, Россия 100 000+, 12-64 лет</vt:lpstr>
      <vt:lpstr>Аудитория Lenta.ru Апрель 2014, Россия 100 000+, 12-64 лет</vt:lpstr>
      <vt:lpstr>Аудитория Lenta.ru Апрель 2014, Россия 100 000+, 12-64 лет</vt:lpstr>
      <vt:lpstr>Аудитория Lenta.ru Апрель 2014, Россия 100 000+, 12-64 лет</vt:lpstr>
      <vt:lpstr>Аудитория Rapsinews.ru Апрель 2014, Россия 100 000+, 12-64 лет</vt:lpstr>
      <vt:lpstr>Аудитория Relevant Media Апрель 2014, Россия 100 000+, 12-64 лет</vt:lpstr>
      <vt:lpstr>Аудитория Rg.ru Апрель 2014, Россия 100 000+, 12-64 лет</vt:lpstr>
      <vt:lpstr>Аудитория Rutube Апрель 2014, Россия 100 000+, 12-64 лет</vt:lpstr>
      <vt:lpstr>Аудитория Роликов Rutube Апрель 2014, Россия 100 000+, 12-64 лет</vt:lpstr>
      <vt:lpstr>Аудитория Роликов Rutube Апрель 2014, Россия 100 000+, 12-64 лет</vt:lpstr>
      <vt:lpstr>Аудитория Роликов Rutube Апрель 2014, Россия 100 000+, 12-64 лет</vt:lpstr>
      <vt:lpstr>Аудитория Роликов Rutube Апрель 2014, Россия 100 000+, 12-64 лет</vt:lpstr>
      <vt:lpstr>Аудитория Sibnet.ru Апрель 2014, Россия 100 000+, 12-64 лет</vt:lpstr>
      <vt:lpstr>Аудитория Spletnik.ru Апрель 2014, Россия 100 000+, 12-64 лет</vt:lpstr>
      <vt:lpstr>Аудитория Spn Апрель 2014, Россия 100 000+, 12-64 лет</vt:lpstr>
      <vt:lpstr>Аудитория Sport-express.ru Апрель 2014, Россия 100 000+, 12-64 лет</vt:lpstr>
      <vt:lpstr>Аудитория Sport-express.ru Апрель 2014, Россия 100 000+, 12-64 лет</vt:lpstr>
      <vt:lpstr>Аудитория Sports.ru Апрель 2014, Россия 100 000+, 12-64 лет</vt:lpstr>
      <vt:lpstr>Аудитория Svoy.ru Апрель 2014, Россия 100 000+, 12-64 лет</vt:lpstr>
      <vt:lpstr>Аудитория Theoryandpractice.ru Апрель 2014, Россия 100 000+, 12-64 лет</vt:lpstr>
      <vt:lpstr>Аудитория Topface.com Апрель 2014, Россия 100 000+, 12-64 лет</vt:lpstr>
      <vt:lpstr>Аудитория Topgearrussia.ru Апрель 2014, Россия 100 000+, 12-64 лет</vt:lpstr>
      <vt:lpstr>Аудитория Translate.ru Апрель 2014, Россия 100 000+, 12-64 лет</vt:lpstr>
      <vt:lpstr>Аудитория Trava.ru Апрель 2014, Россия 100 000+, 12-64 лет</vt:lpstr>
      <vt:lpstr>Аудитория Tv3.ru Апрель 2014, Россия 100 000+, 12-64 лет</vt:lpstr>
      <vt:lpstr>Аудитория Tvc.ru Апрель 2014, Россия 100 000+, 12-64 лет</vt:lpstr>
      <vt:lpstr>Аудитория Tvigle.ru Апрель 2014, Россия 100 000+, 12-64 лет</vt:lpstr>
      <vt:lpstr>Аудитория Роликов Tvigle Апрель 2014, Россия 100 000+, 12-64 лет</vt:lpstr>
      <vt:lpstr>Аудитория Tvzavr.ru Апрель 2014, Россия 100 000+, 12-64 лет</vt:lpstr>
      <vt:lpstr>Аудитория Vashdosug.ru Апрель 2014, Россия 100 000+, 12-64 лет</vt:lpstr>
      <vt:lpstr>Аудитория Vdolevke.ru Апрель 2014, Россия 100 000+, 12-64 лет</vt:lpstr>
      <vt:lpstr>Аудитория Vidal.ru Апрель 2014, Россия 100 000+, 12-64 лет</vt:lpstr>
      <vt:lpstr>Аудитория Vk.com* Апрель 2014, Россия 100 000+, 12-64 лет</vt:lpstr>
      <vt:lpstr>Аудитория Vm.ru Апрель 2014, Россия 100 000+, 12-64 лет</vt:lpstr>
      <vt:lpstr>Аудитория Wamba Апрель 2014, Россия 100 000+, 12-64 лет</vt:lpstr>
      <vt:lpstr>Аудитория Web Prime Group Апрель 2014, Россия 100 000+, 12-64 лет</vt:lpstr>
      <vt:lpstr>Аудитория Yopolis.ru Апрель 2014, Россия 100 000+, 12-64 лет</vt:lpstr>
      <vt:lpstr>Аудитория Zoomby.ru Апрель 2014, Россия 100 000+, 12-64 лет</vt:lpstr>
      <vt:lpstr>Аудитория Zr.ru Апрель 2014, Россия 100 000+, 12-64 лет</vt:lpstr>
      <vt:lpstr>Аудитория АЛП-Медиа Апрель 2014, Россия 100 000+, 12-64 лет</vt:lpstr>
      <vt:lpstr>Аудитория ВГТРК Апрель 2014, Россия 100 000+, 12-64 лет</vt:lpstr>
      <vt:lpstr>Аудитория ВГТРК Апрель 2014, Россия 100 000+, 12-64 лет</vt:lpstr>
      <vt:lpstr>Аудитория Vesti.ru Апрель 2014, Россия 100 000+, 12-64 лет</vt:lpstr>
      <vt:lpstr>Аудитория Sportbox.ru Апрель 2014, Россия 100 000+, 12-64 лет</vt:lpstr>
      <vt:lpstr>Аудитория Russia.tv Апрель 2014, Россия 100 000+, 12-64 лет</vt:lpstr>
      <vt:lpstr>Аудитория холдинга
Дождь, Слон и Большой город Апрель 2014, Россия 100 000+, 12-64 лет</vt:lpstr>
      <vt:lpstr>Аудитория Tvrain.ru Апрель 2014, Россия 100 000+, 12-64 лет</vt:lpstr>
      <vt:lpstr>Аудитория ИД Axel Springer Russia Апрель 2014, Россия 100 000+, 12-64 лет</vt:lpstr>
      <vt:lpstr>Аудитория ИД Hearst Shkulev Media Апрель 2014, Россия 100 000+, 12-64 лет</vt:lpstr>
      <vt:lpstr>Аудитория ИД Hearst Shkulev Media Апрель 2014, Россия 100 000+, 12-64 лет</vt:lpstr>
      <vt:lpstr>Аудитория Ngs.ru Апрель 2014, Россия 100 000+, 12-64 лет</vt:lpstr>
      <vt:lpstr>Аудитория Ngs.ru Апрель 2014, Россия 100 000+, 12-64 лет</vt:lpstr>
      <vt:lpstr>Аудитория Ngs.ru Апрель 2014, Россия 100 000+, 12-64 лет</vt:lpstr>
      <vt:lpstr>Аудитория Ngs.ru Апрель 2014, Россия 100 000+, 12-64 лет</vt:lpstr>
      <vt:lpstr>Аудитория проектов ИД Sanoma Independent Media Апрель 2014, Россия 100 000+, 12-64 лет</vt:lpstr>
      <vt:lpstr>Аудитория проектов ИД Sanoma Independent Media Апрель 2014, Россия 100 000+, 12-64 лет</vt:lpstr>
      <vt:lpstr>Аудитория ИД "Бонниер Пабликейшенз" Апрель 2014, Россия 100 000+, 12-64 лет</vt:lpstr>
      <vt:lpstr>Аудитория ИД КоммерсантЪ Апрель 2014, Россия 100 000+, 12-64 лет</vt:lpstr>
      <vt:lpstr>Аудитория проектов ИД Комсомольская Правда Апрель 2014, Россия 100 000+, 12-64 лет</vt:lpstr>
      <vt:lpstr>Аудитория Kp.ru Апрель 2014, Россия 100 000+, 12-64 лет</vt:lpstr>
      <vt:lpstr>Аудитория Kp.ru Апрель 2014, Россия 100 000+, 12-64 лет</vt:lpstr>
      <vt:lpstr>Аудитория Kp.ru Апрель 2014, Россия 100 000+, 12-64 лет</vt:lpstr>
      <vt:lpstr>Аудитория Kp.ru Апрель 2014, Россия 100 000+, 12-64 лет</vt:lpstr>
      <vt:lpstr>Аудитория Kp.ru Апрель 2014, Россия 100 000+, 12-64 лет</vt:lpstr>
      <vt:lpstr>Аудитория Sovsport.ru Апрель 2014, Россия 100 000+, 12-64 лет</vt:lpstr>
      <vt:lpstr>Аудитория Sovsport.ru Апрель 2014, Россия 100 000+, 12-64 лет</vt:lpstr>
      <vt:lpstr>Аудитория Eg.ru Апрель 2014, Россия 100 000+, 12-64 лет</vt:lpstr>
      <vt:lpstr>Аудитория ИД "Семь дней" Апрель 2014, Россия 100 000+, 12-64 лет</vt:lpstr>
      <vt:lpstr>Аудитория ИД "ТОП-50" Апрель 2014, Россия 100 000+, 12-64 лет</vt:lpstr>
      <vt:lpstr>Аудитория ИД Эксперт Апрель 2014, Россия 100 000+, 12-64 лет</vt:lpstr>
      <vt:lpstr>Аудитория Интерфакс Апрель 2014, Россия 100 000+, 12-64 лет</vt:lpstr>
      <vt:lpstr>Аудитория проектов Корпорации Гуру Апрель 2014, Россия 100 000+, 12-64 лет</vt:lpstr>
      <vt:lpstr>Аудитория проектов объединенной
редакции Newsru.com Апрель 2014, Россия 100 000+, 12-64 лет</vt:lpstr>
      <vt:lpstr>Аудитория холдинга Первый канал Апрель 2014, Россия 100 000+, 12-64 лет</vt:lpstr>
      <vt:lpstr>Аудитория 1tv.ru Апрель 2014, Россия 100 000+, 12-64 лет</vt:lpstr>
      <vt:lpstr>Аудитория проектов холдинга РБК Апрель 2014, Россия 100 000+, 12-64 лет</vt:lpstr>
      <vt:lpstr>Аудитория проектов холдинга РБК Апрель 2014, Россия 100 000+, 12-64 лет</vt:lpstr>
      <vt:lpstr>Аудитория проектов холдинга РБК Апрель 2014, Россия 100 000+, 12-64 лет</vt:lpstr>
      <vt:lpstr>Аудитория Rbc.ru холдинга РБК Апрель 2014, Россия 100 000+, 12-64 лет</vt:lpstr>
      <vt:lpstr>Аудитория Rbc.ru холдинга РБК Апрель 2014, Россия 100 000+, 12-64 лет</vt:lpstr>
      <vt:lpstr>Аудитория проекта Qip.ru холдинга РБК Апрель 2014, Россия 100 000+, 12-64 лет</vt:lpstr>
      <vt:lpstr>Аудитория проекта Qip.ru холдинга РБК Апрель 2014, Россия 100 000+, 12-64 лет</vt:lpstr>
      <vt:lpstr>Аудитория РИА Новости Апрель 2014, Россия 100 000+, 12-64 лет</vt:lpstr>
      <vt:lpstr>Аудитория РИА Новости Апрель 2014, Россия 100 000+, 12-64 лет</vt:lpstr>
      <vt:lpstr>Аудитория Ria.ru Апрель 2014, Россия 100 000+, 12-64 лет</vt:lpstr>
      <vt:lpstr>Аудитория проектов СТС Медиа Апрель 2014, Россия 100 000+, 12-64 лет</vt:lpstr>
      <vt:lpstr>Аудитория Videomore.ru Апрель 2014, Россия 100 000+, 12-64 лет</vt:lpstr>
      <vt:lpstr>Аудитория Videomore.ru Апрель 2014, Россия 100 000+, 12-64 лет</vt:lpstr>
      <vt:lpstr>Аудитория Domashniy.ru Апрель 2014, Россия 100 000+, 12-64 лет</vt:lpstr>
      <vt:lpstr>Аудитория проектов ТНТ-Телесеть Апрель 2014, Россия 100 000+, 12-64 лет</vt:lpstr>
      <vt:lpstr>Аудитория проектов Ю-ТВ Апрель 2014, Россия 100 000+, 12-64 лет</vt:lpstr>
      <vt:lpstr>Аудитория проектов Яндекса Апрель 2014, Россия 100 000+, 12-64 лет</vt:lpstr>
      <vt:lpstr>Аудитория проектов Яндекса Апрель 2014, Россия 100 000+, 12-64 лет</vt:lpstr>
      <vt:lpstr>Аудитория проектов Яндекса Апрель 2014, Россия 100 000+, 12-64 лет</vt:lpstr>
      <vt:lpstr>Аудитория проектов Яндекса Апрель 2014, Россия 100 000+, 12-64 лет</vt:lpstr>
      <vt:lpstr>Аудитория проектов Яндекса Апрель 2014, Россия 100 000+, 12-64 лет</vt:lpstr>
      <vt:lpstr>Аудитория проектов Яндекса Апрель 2014, Россия 100 000+, 12-64 лет</vt:lpstr>
      <vt:lpstr>Аудитория рекламных сетей 
Апрель 2014</vt:lpstr>
      <vt:lpstr>Аудитория Mediatoday Апрель 2014, Россия 100 000+, 12-64 лет</vt:lpstr>
      <vt:lpstr>Аудитория VideoClick Апрель 2014, Россия 100 000+, 12-64 лет</vt:lpstr>
      <vt:lpstr>Аудитория VideoInteractive Апрель 2014, Россия 100 000+, 12-64 лет</vt:lpstr>
      <vt:lpstr>Аудитория Otclick Апрель 2014, Россия 100 000+, 12-64 лет</vt:lpstr>
      <vt:lpstr>Аудитория Videoroll Апрель 2014, Россия 100 000+, 12-64 лет</vt:lpstr>
      <vt:lpstr>Аудитория Soloway Апрель 2014, Россия 100 000+, 12-64 лет</vt:lpstr>
      <vt:lpstr>Аудитория Vitpc Апрель 2014, Россия 100 000+, 12-64 лет</vt:lpstr>
      <vt:lpstr>Описание исследования</vt:lpstr>
      <vt:lpstr>TNS Web Index:  Общая структура проекта</vt:lpstr>
      <vt:lpstr>On-line панель:  Основные параметры. Россия 100 000+ </vt:lpstr>
      <vt:lpstr>Определения и комментарии</vt:lpstr>
      <vt:lpstr>Как читать таблицы отчета: Пример  </vt:lpstr>
      <vt:lpstr>Благодарим за внимание!  TNS Россия  127018, Москва, ул. Двинцев, дом 12, корпус 1  тел. +7 495 9358718, web www.tns-global.ru </vt:lpstr>
    </vt:vector>
  </TitlesOfParts>
  <Company>TNS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TNS Web Index: Аудитория интернет-проектов</dc:title>
  <dc:creator>Nailya.Sadykova</dc:creator>
  <cp:lastModifiedBy>Nailya.Sadykova</cp:lastModifiedBy>
  <cp:revision>21</cp:revision>
  <dcterms:created xsi:type="dcterms:W3CDTF">2014-05-21T10:52:31Z</dcterms:created>
  <dcterms:modified xsi:type="dcterms:W3CDTF">2014-05-21T14:55:24Z</dcterms:modified>
</cp:coreProperties>
</file>